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20" r:id="rId4"/>
  </p:sldMasterIdLst>
  <p:notesMasterIdLst>
    <p:notesMasterId r:id="rId25"/>
  </p:notesMasterIdLst>
  <p:handoutMasterIdLst>
    <p:handoutMasterId r:id="rId26"/>
  </p:handoutMasterIdLst>
  <p:sldIdLst>
    <p:sldId id="256" r:id="rId5"/>
    <p:sldId id="338" r:id="rId6"/>
    <p:sldId id="325" r:id="rId7"/>
    <p:sldId id="309" r:id="rId8"/>
    <p:sldId id="347" r:id="rId9"/>
    <p:sldId id="348" r:id="rId10"/>
    <p:sldId id="342" r:id="rId11"/>
    <p:sldId id="344" r:id="rId12"/>
    <p:sldId id="314" r:id="rId13"/>
    <p:sldId id="317" r:id="rId14"/>
    <p:sldId id="318" r:id="rId15"/>
    <p:sldId id="326" r:id="rId16"/>
    <p:sldId id="319" r:id="rId17"/>
    <p:sldId id="320" r:id="rId18"/>
    <p:sldId id="327" r:id="rId19"/>
    <p:sldId id="343" r:id="rId20"/>
    <p:sldId id="346" r:id="rId21"/>
    <p:sldId id="349" r:id="rId22"/>
    <p:sldId id="350" r:id="rId23"/>
    <p:sldId id="351" r:id="rId24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96706"/>
    <a:srgbClr val="04291F"/>
    <a:srgbClr val="D2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4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9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31E7933-A8DF-4F35-ABD9-38F01AAE0F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6ADD7D4-A036-47D1-8641-9484CA5D2D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45455-771D-4CFA-A4C2-F5A7014DCCB3}" type="datetimeFigureOut">
              <a:rPr lang="it-IT" smtClean="0"/>
              <a:t>04/05/2025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B9361EB-E37E-4A41-9198-D52F4A17C2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A8D6CB4-9961-4642-A8AC-0F4297EE27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2423A-FE01-46EF-9355-C251B2BB7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7216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BEA71-EDF8-495D-B044-461D22A63BB1}" type="datetimeFigureOut">
              <a:rPr lang="it-IT" noProof="0" smtClean="0"/>
              <a:t>04/05/2025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97009-0A9A-4EBC-AEE8-DA57ACA0C631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111446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rtlCol="0" anchor="t">
            <a:normAutofit/>
          </a:bodyPr>
          <a:lstStyle>
            <a:lvl1pPr algn="r">
              <a:defRPr sz="60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4303E3-D878-4116-BA55-BC47199998B0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Ins="45720"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3" name="Casella di testo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24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9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A5DCA-ADDE-4990-B7E0-45404BDB5C7B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Casella di testo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43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5" name="Rettangolo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Casella di testo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rtlCol="0" anchor="t">
            <a:normAutofit/>
          </a:bodyPr>
          <a:lstStyle>
            <a:lvl1pPr algn="r"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2773968" y="2268786"/>
            <a:ext cx="7791931" cy="878468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Modificare gli stili del testo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9230BB-C101-446A-BD7E-60CEADEF576F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809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7" name="Rettangolo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97B0E-ADA0-42F9-961B-66A15BF31441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0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1" name="Rettangolo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Casella di testo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67E876-F4DD-416A-AA13-7B77F95EF1BF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78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8954C-2FCE-44D4-8152-BF2A73D823F5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Casella di testo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5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7A6AF6-1FB2-4A54-BDED-FCB69DB0B798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019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6" name="Rettangolo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rtlCol="0" anchor="ctr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FC89F6-0E40-4B96-92F8-06C6FE51CC2A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972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rtlCol="0" anchor="b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1D773D-B082-4280-A103-CEE1B0384589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721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Casella di testo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BB92F9-6B13-43F2-AF47-0F435C71C547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923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Casella di testo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9274B3-7213-4EDB-8985-D3466F123600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004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  <a:p>
            <a:pPr lvl="5" rtl="0"/>
            <a:r>
              <a:rPr lang="it-IT"/>
              <a:t>Sesto livello</a:t>
            </a:r>
          </a:p>
          <a:p>
            <a:pPr lvl="6" rtl="0"/>
            <a:r>
              <a:rPr lang="it-IT"/>
              <a:t>Settimo livello</a:t>
            </a:r>
          </a:p>
          <a:p>
            <a:pPr lvl="7" rtl="0"/>
            <a:r>
              <a:rPr lang="it-IT"/>
              <a:t>Ottavo livello</a:t>
            </a:r>
          </a:p>
          <a:p>
            <a:pPr lvl="8" rtl="0"/>
            <a:r>
              <a:rPr lang="it-IT"/>
              <a:t>Nono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/>
            <a:fld id="{DFE1BCEE-1ECA-40C5-A488-6F7B7F22BAD3}" type="datetime1">
              <a:rPr lang="it-IT" smtClean="0"/>
              <a:t>04/05/2025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57" name="Rettangolo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303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routesolivetree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facebook.com/OliveTreeRout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livetreeroute.gr/en/" TargetMode="External"/><Relationship Id="rId5" Type="http://schemas.openxmlformats.org/officeDocument/2006/relationships/hyperlink" Target="mailto:info@olivetreeroute.gr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gr.linkedin.com/in/the-routes-of-the-olive-tree-17044b21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087" y="986837"/>
            <a:ext cx="9566957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pPr rtl="0"/>
            <a:r>
              <a:rPr lang="it-IT" sz="4200" dirty="0"/>
              <a:t>                 Foca: meeting 4 maggio 2025</a:t>
            </a:r>
            <a:br>
              <a:rPr lang="it-IT" sz="4200" dirty="0"/>
            </a:br>
            <a:endParaRPr lang="it-IT" sz="42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7113" y="6161915"/>
            <a:ext cx="8286075" cy="381693"/>
          </a:xfrm>
          <a:prstGeom prst="parallelogram">
            <a:avLst>
              <a:gd name="adj" fmla="val 100759"/>
            </a:avLst>
          </a:prstGeom>
        </p:spPr>
        <p:txBody>
          <a:bodyPr lIns="0" rIns="0" rtlCol="0">
            <a:noAutofit/>
          </a:bodyPr>
          <a:lstStyle/>
          <a:p>
            <a:pPr algn="ctr" rtl="0">
              <a:lnSpc>
                <a:spcPct val="110000"/>
              </a:lnSpc>
            </a:pPr>
            <a:r>
              <a:rPr lang="it-IT" sz="1200" b="1" dirty="0"/>
              <a:t>Progetto  Itinerario culturale del Consiglio d’Europa  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842871A-2541-AA97-61C7-CC9A79AC3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71" y="2177916"/>
            <a:ext cx="4711324" cy="213312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3EAEB342-FA99-50DA-8C62-87EF1E05FC2B}"/>
              </a:ext>
            </a:extLst>
          </p:cNvPr>
          <p:cNvSpPr txBox="1">
            <a:spLocks/>
          </p:cNvSpPr>
          <p:nvPr/>
        </p:nvSpPr>
        <p:spPr>
          <a:xfrm>
            <a:off x="562428" y="4391323"/>
            <a:ext cx="9566957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/>
              <a:t>                 </a:t>
            </a:r>
            <a:r>
              <a:rPr lang="it-IT" sz="2400" dirty="0"/>
              <a:t>Progetto Accreditamento ICE Via dei Focei</a:t>
            </a:r>
            <a:br>
              <a:rPr lang="it-IT" sz="4200" dirty="0"/>
            </a:br>
            <a:endParaRPr lang="it-IT" sz="4200" dirty="0"/>
          </a:p>
        </p:txBody>
      </p: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15A1A-B260-0055-E452-B66E3BCD1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46B0DDC-F152-EF66-6F74-93C23FA13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6A17D75-3386-24AA-D73D-0A4D66CE5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3ADCFC36-515F-3514-D19D-12FE0557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E85A3118-08A1-A0F4-BEEF-F4FBD3DAF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C368FDB5-2FBB-B47D-AAE5-1052F53D9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E41DEC8C-3EA7-4FE5-D38F-7AB12B5D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A463D7A5-918C-E655-8D1D-FEB33A644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2FEB2F6-1BAF-5422-EA46-8AEDBB14D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92F8AA36-2D60-4097-1A28-871607966AB0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5" name="Immagine 4" descr="Immagine che contiene vestiti, interno, muro, abito&#10;&#10;Il contenuto generato dall'IA potrebbe non essere corretto.">
            <a:extLst>
              <a:ext uri="{FF2B5EF4-FFF2-40B4-BE49-F238E27FC236}">
                <a16:creationId xmlns:a16="http://schemas.microsoft.com/office/drawing/2014/main" id="{06FA4871-E5B3-C2E9-4E54-A80CB59B8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316" y="1737927"/>
            <a:ext cx="3576583" cy="20232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3688C6E1-2E58-33CA-5815-000F8FCA8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9802" y="144002"/>
            <a:ext cx="7999847" cy="1160213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00"/>
                </a:solidFill>
              </a:rPr>
              <a:t>Il percorso fatto per condividere il progetto </a:t>
            </a:r>
          </a:p>
        </p:txBody>
      </p:sp>
      <p:pic>
        <p:nvPicPr>
          <p:cNvPr id="3" name="Immagine 2" descr="Immagine che contiene persona, donna, vestiti, uomo&#10;&#10;Il contenuto generato dall'IA potrebbe non essere corretto.">
            <a:extLst>
              <a:ext uri="{FF2B5EF4-FFF2-40B4-BE49-F238E27FC236}">
                <a16:creationId xmlns:a16="http://schemas.microsoft.com/office/drawing/2014/main" id="{DE8068D7-F796-66EC-ACE2-D89C8935D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348" y="1749135"/>
            <a:ext cx="4462781" cy="1912620"/>
          </a:xfrm>
          <a:prstGeom prst="rect">
            <a:avLst/>
          </a:prstGeom>
        </p:spPr>
      </p:pic>
      <p:pic>
        <p:nvPicPr>
          <p:cNvPr id="4" name="Immagine 3" descr="Immagine che contiene aria aperta, vestiti, cielo, persona&#10;&#10;Il contenuto generato dall'IA potrebbe non essere corretto.">
            <a:extLst>
              <a:ext uri="{FF2B5EF4-FFF2-40B4-BE49-F238E27FC236}">
                <a16:creationId xmlns:a16="http://schemas.microsoft.com/office/drawing/2014/main" id="{AFC3623A-A45C-7C9F-1028-C926E4DCEA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V="1">
            <a:off x="1809868" y="4374815"/>
            <a:ext cx="2760511" cy="2070383"/>
          </a:xfrm>
          <a:prstGeom prst="rect">
            <a:avLst/>
          </a:prstGeom>
        </p:spPr>
      </p:pic>
      <p:pic>
        <p:nvPicPr>
          <p:cNvPr id="6" name="Immagine 5" descr="Immagine che contiene vestiti, uomo, persona, abito&#10;&#10;Il contenuto generato dall'IA potrebbe non essere corretto.">
            <a:extLst>
              <a:ext uri="{FF2B5EF4-FFF2-40B4-BE49-F238E27FC236}">
                <a16:creationId xmlns:a16="http://schemas.microsoft.com/office/drawing/2014/main" id="{30105093-8A48-4583-C0EC-EC7D8F9956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261" y="4017822"/>
            <a:ext cx="2291145" cy="276051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E049804-0327-EF2E-6D43-619BC5057966}"/>
              </a:ext>
            </a:extLst>
          </p:cNvPr>
          <p:cNvSpPr txBox="1"/>
          <p:nvPr/>
        </p:nvSpPr>
        <p:spPr>
          <a:xfrm>
            <a:off x="7347473" y="3926541"/>
            <a:ext cx="2622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Quattro Paesi: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Italia,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Turchia,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Francia,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Spagna,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59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5C94E-04BF-4F85-508D-7FB5CE91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302" y="833538"/>
            <a:ext cx="9299396" cy="106033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latin typeface="+mn-lt"/>
              </a:rPr>
              <a:t>Ascea si è preparata così: </a:t>
            </a:r>
            <a:br>
              <a:rPr lang="it-IT" sz="3600" dirty="0">
                <a:latin typeface="+mn-lt"/>
              </a:rPr>
            </a:br>
            <a:r>
              <a:rPr lang="it-IT" sz="3600" dirty="0">
                <a:latin typeface="+mn-lt"/>
              </a:rPr>
              <a:t>usando il modello   </a:t>
            </a:r>
            <a:br>
              <a:rPr lang="it-IT" sz="3600" dirty="0">
                <a:latin typeface="+mn-lt"/>
              </a:rPr>
            </a:br>
            <a:r>
              <a:rPr lang="it-IT" sz="3600" dirty="0">
                <a:latin typeface="+mn-lt"/>
              </a:rPr>
              <a:t>dell’Organizzazione-Territoriale </a:t>
            </a:r>
            <a:br>
              <a:rPr lang="it-IT" sz="2800" dirty="0">
                <a:latin typeface="+mn-lt"/>
              </a:rPr>
            </a:br>
            <a:r>
              <a:rPr lang="it-IT" sz="2800" dirty="0">
                <a:latin typeface="+mn-lt"/>
              </a:rPr>
              <a:t> </a:t>
            </a: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400" dirty="0">
                <a:solidFill>
                  <a:prstClr val="black"/>
                </a:solidFill>
                <a:latin typeface="Calisto MT"/>
              </a:rPr>
            </a:br>
            <a:r>
              <a:rPr lang="it-IT" sz="2400" dirty="0">
                <a:solidFill>
                  <a:prstClr val="black"/>
                </a:solidFill>
                <a:latin typeface="Calisto MT"/>
              </a:rPr>
              <a:t> </a:t>
            </a:r>
            <a:endParaRPr lang="it-IT" dirty="0">
              <a:latin typeface="Calisto MT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485" y="2684745"/>
            <a:ext cx="1999102" cy="167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3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5C94E-04BF-4F85-508D-7FB5CE91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004" y="478536"/>
            <a:ext cx="9299396" cy="71556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solidFill>
                  <a:srgbClr val="FFFF00"/>
                </a:solidFill>
                <a:latin typeface="+mn-lt"/>
              </a:rPr>
              <a:t>Ha aggregato </a:t>
            </a:r>
            <a:r>
              <a:rPr lang="it-IT" sz="3600" b="1" dirty="0">
                <a:solidFill>
                  <a:srgbClr val="FFFF00"/>
                </a:solidFill>
                <a:latin typeface="+mn-lt"/>
              </a:rPr>
              <a:t>45</a:t>
            </a:r>
            <a:r>
              <a:rPr lang="it-IT" sz="3600" dirty="0">
                <a:solidFill>
                  <a:srgbClr val="FFFF00"/>
                </a:solidFill>
                <a:latin typeface="+mn-lt"/>
              </a:rPr>
              <a:t> Comuni </a:t>
            </a:r>
            <a:br>
              <a:rPr lang="it-IT" sz="2800" dirty="0">
                <a:latin typeface="+mn-lt"/>
              </a:rPr>
            </a:br>
            <a:r>
              <a:rPr lang="it-IT" sz="2800" dirty="0">
                <a:latin typeface="+mn-lt"/>
              </a:rPr>
              <a:t> </a:t>
            </a: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400" dirty="0">
                <a:solidFill>
                  <a:prstClr val="black"/>
                </a:solidFill>
                <a:latin typeface="Calisto MT"/>
              </a:rPr>
            </a:br>
            <a:r>
              <a:rPr lang="it-IT" sz="2400" dirty="0">
                <a:solidFill>
                  <a:prstClr val="black"/>
                </a:solidFill>
                <a:latin typeface="Calisto MT"/>
              </a:rPr>
              <a:t> </a:t>
            </a:r>
            <a:endParaRPr lang="it-IT" dirty="0">
              <a:latin typeface="Calisto MT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B6D2666-5F8A-C3B7-EF3D-0B1EB7133D39}"/>
              </a:ext>
            </a:extLst>
          </p:cNvPr>
          <p:cNvGrpSpPr/>
          <p:nvPr/>
        </p:nvGrpSpPr>
        <p:grpSpPr>
          <a:xfrm>
            <a:off x="1497554" y="2146577"/>
            <a:ext cx="9449891" cy="3780888"/>
            <a:chOff x="-14124" y="148371"/>
            <a:chExt cx="5691671" cy="923097"/>
          </a:xfrm>
        </p:grpSpPr>
        <p:sp>
          <p:nvSpPr>
            <p:cNvPr id="7" name="Casella di testo 2">
              <a:extLst>
                <a:ext uri="{FF2B5EF4-FFF2-40B4-BE49-F238E27FC236}">
                  <a16:creationId xmlns:a16="http://schemas.microsoft.com/office/drawing/2014/main" id="{CE0B016A-2FF8-1F99-05C8-8BA3C1925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7446" y="150869"/>
              <a:ext cx="1197610" cy="9205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Padula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Sassano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M. S. Giacomo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Sala Consilina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Atena Lucana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Polla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Pertosa,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Auletta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Buccino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Sansa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Teggiano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Caggiano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400" b="1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Casella di testo 2">
              <a:extLst>
                <a:ext uri="{FF2B5EF4-FFF2-40B4-BE49-F238E27FC236}">
                  <a16:creationId xmlns:a16="http://schemas.microsoft.com/office/drawing/2014/main" id="{C5B19D23-5DC0-9A9A-A40D-90B393453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4124" y="153367"/>
              <a:ext cx="1529080" cy="9181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1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</a:t>
              </a: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Ascea,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Castelnuovo Cilento,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Vallo della Lucania,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 Moio della Civitella,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 Salento,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Sessa Cilento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Magliano Vetere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Cicerale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Perito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Castellabate 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4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it-IT" sz="12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200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Casella di testo 2">
              <a:extLst>
                <a:ext uri="{FF2B5EF4-FFF2-40B4-BE49-F238E27FC236}">
                  <a16:creationId xmlns:a16="http://schemas.microsoft.com/office/drawing/2014/main" id="{B4A94397-C06B-D297-0F23-48FFFEE780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7542" y="148371"/>
              <a:ext cx="1310005" cy="9205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Sapri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Roccagloriosa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Camerota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S. G. a Piro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Caselle in Pittari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Vibonati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Centola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Morigerati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Torraca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Rofrano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400" b="1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Casella di testo 2">
              <a:extLst>
                <a:ext uri="{FF2B5EF4-FFF2-40B4-BE49-F238E27FC236}">
                  <a16:creationId xmlns:a16="http://schemas.microsoft.com/office/drawing/2014/main" id="{89C510EE-3DC7-F53D-8E7F-8C90374D1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0318" y="153367"/>
              <a:ext cx="1310005" cy="9181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Aquara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Roscigno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Sacco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Roccadaspide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Laurino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Albanella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Sicignano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Ottati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Castelcivita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Postiglione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Bellosguardo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Corleto Monforte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 S. Lorenzo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000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1E75BF15-72A2-3615-F81B-610A2F018743}"/>
              </a:ext>
            </a:extLst>
          </p:cNvPr>
          <p:cNvSpPr/>
          <p:nvPr/>
        </p:nvSpPr>
        <p:spPr>
          <a:xfrm>
            <a:off x="1634885" y="52407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DDB1EF-12C4-6BF8-8D44-6EA5FE6EFF70}"/>
              </a:ext>
            </a:extLst>
          </p:cNvPr>
          <p:cNvSpPr txBox="1"/>
          <p:nvPr/>
        </p:nvSpPr>
        <p:spPr>
          <a:xfrm>
            <a:off x="1521004" y="1732388"/>
            <a:ext cx="251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1. Cilento Centrale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B3B758F-349F-F2C7-20CA-55418CA19498}"/>
              </a:ext>
            </a:extLst>
          </p:cNvPr>
          <p:cNvSpPr txBox="1"/>
          <p:nvPr/>
        </p:nvSpPr>
        <p:spPr>
          <a:xfrm>
            <a:off x="4161412" y="1715863"/>
            <a:ext cx="251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2. Alburni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9188203-DB37-B6D5-8760-8586909D03B6}"/>
              </a:ext>
            </a:extLst>
          </p:cNvPr>
          <p:cNvSpPr txBox="1"/>
          <p:nvPr/>
        </p:nvSpPr>
        <p:spPr>
          <a:xfrm>
            <a:off x="6497669" y="1741439"/>
            <a:ext cx="251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3. Vallo di Diano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58C3328-18E6-2121-6219-DE628E700D0F}"/>
              </a:ext>
            </a:extLst>
          </p:cNvPr>
          <p:cNvSpPr txBox="1"/>
          <p:nvPr/>
        </p:nvSpPr>
        <p:spPr>
          <a:xfrm>
            <a:off x="8778766" y="1705633"/>
            <a:ext cx="251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4. Golfo di Policastro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B79B309-3C25-2721-1A3C-EBD0FC1DC405}"/>
              </a:ext>
            </a:extLst>
          </p:cNvPr>
          <p:cNvSpPr txBox="1"/>
          <p:nvPr/>
        </p:nvSpPr>
        <p:spPr>
          <a:xfrm>
            <a:off x="4215362" y="1229906"/>
            <a:ext cx="336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Quattro Comprensori </a:t>
            </a:r>
          </a:p>
        </p:txBody>
      </p:sp>
    </p:spTree>
    <p:extLst>
      <p:ext uri="{BB962C8B-B14F-4D97-AF65-F5344CB8AC3E}">
        <p14:creationId xmlns:p14="http://schemas.microsoft.com/office/powerpoint/2010/main" val="2997743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0CEA5-CAE2-7D01-E226-7430B8A26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39722A2-630D-8AB4-6ECF-7F80EC823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F3D49E1A-E801-FE89-A219-207633407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917EC712-1C54-7D31-8387-DB469AC2D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B44B8F35-0126-DD2E-3189-4D20EB51F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19FA181-CCE7-9040-8C9A-D93243B99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8792D1C-2D33-25CF-BC96-604021B79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1338" y="352847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      ha stabilito accordi e sottoscritto protocolli </a:t>
            </a:r>
            <a:endParaRPr lang="it-IT" sz="2800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D5681B54-5CB0-9CB9-C146-41EA3247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FFA7822-5CF2-6915-03AC-1D7F3BE1E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8BAB919A-F0A9-8618-D300-8B634AFEC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C4EAC7B-4220-98A3-AF30-F24D21386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190" y="2936922"/>
            <a:ext cx="1999102" cy="167787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D30AA92-5429-351E-2FD1-2DC9070C3821}"/>
              </a:ext>
            </a:extLst>
          </p:cNvPr>
          <p:cNvSpPr txBox="1"/>
          <p:nvPr/>
        </p:nvSpPr>
        <p:spPr>
          <a:xfrm>
            <a:off x="4701924" y="4759742"/>
            <a:ext cx="2902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45 Comuni</a:t>
            </a:r>
          </a:p>
          <a:p>
            <a:r>
              <a:rPr lang="it-IT" dirty="0"/>
              <a:t> uniti da una Convenzione</a:t>
            </a:r>
          </a:p>
          <a:p>
            <a:r>
              <a:rPr lang="it-IT" dirty="0"/>
              <a:t>    Cabina di Regia </a:t>
            </a:r>
          </a:p>
          <a:p>
            <a:r>
              <a:rPr lang="it-IT" dirty="0"/>
              <a:t>  Presidenza ASCEA 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30B91BF-9E20-CC9C-2D7A-080EC6C723D7}"/>
              </a:ext>
            </a:extLst>
          </p:cNvPr>
          <p:cNvSpPr txBox="1"/>
          <p:nvPr/>
        </p:nvSpPr>
        <p:spPr>
          <a:xfrm>
            <a:off x="1095506" y="1486197"/>
            <a:ext cx="37356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>Università e studiosi: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l’archeologa Antonia </a:t>
            </a:r>
            <a:r>
              <a:rPr lang="it-IT" sz="18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Serritella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’Università di Salerno,</a:t>
            </a:r>
          </a:p>
          <a:p>
            <a:pPr marL="342900" indent="-342900">
              <a:buAutoNum type="arabicPeriod"/>
            </a:pP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la </a:t>
            </a:r>
            <a:r>
              <a:rPr lang="it-IT" sz="18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palentologa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Adriana Moroni Università di Siena, </a:t>
            </a:r>
          </a:p>
          <a:p>
            <a:pPr marL="342900" indent="-342900">
              <a:buAutoNum type="arabicPeriod"/>
            </a:pP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il prof. Luciano Rosati, 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Università Federico II di Napoli, </a:t>
            </a:r>
          </a:p>
          <a:p>
            <a:pPr marL="342900" indent="-342900">
              <a:buAutoNum type="arabicPeriod" startAt="4"/>
            </a:pP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il prof. Marco Cilento 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	</a:t>
            </a:r>
            <a:r>
              <a:rPr lang="it-IT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Università La Sapienza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5.    il prof. Marcello Spalletta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       Università ISIA Roma Design</a:t>
            </a:r>
          </a:p>
          <a:p>
            <a:pPr marL="342900" indent="-342900">
              <a:buAutoNum type="arabicPeriod" startAt="6"/>
            </a:pP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Il prof. </a:t>
            </a:r>
            <a:r>
              <a:rPr lang="it-IT" dirty="0" err="1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Nicolla</a:t>
            </a: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 Femminella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       storico</a:t>
            </a:r>
          </a:p>
          <a:p>
            <a:pPr marL="342900" indent="-342900">
              <a:buAutoNum type="arabicPeriod" startAt="7"/>
            </a:pP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La prof.ssa Giusy Rinaldi</a:t>
            </a:r>
          </a:p>
          <a:p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       formatrice </a:t>
            </a:r>
            <a:b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24A8C84-42E6-F4CC-983F-E7B5E47D4DA3}"/>
              </a:ext>
            </a:extLst>
          </p:cNvPr>
          <p:cNvSpPr txBox="1"/>
          <p:nvPr/>
        </p:nvSpPr>
        <p:spPr>
          <a:xfrm>
            <a:off x="7452314" y="1314043"/>
            <a:ext cx="35239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>Scuole Superiori dei Comuni associati (protocollo d’Intesa) </a:t>
            </a:r>
          </a:p>
          <a:p>
            <a:endParaRPr lang="it-IT" dirty="0">
              <a:solidFill>
                <a:srgbClr val="FFFF00"/>
              </a:solidFill>
              <a:latin typeface="Calibri" panose="020F0502020204030204" pitchFamily="34" charset="0"/>
              <a:cs typeface="Courier New" panose="02070309020205020404" pitchFamily="49" charset="0"/>
            </a:endParaRPr>
          </a:p>
          <a:p>
            <a:endParaRPr lang="it-IT" dirty="0">
              <a:solidFill>
                <a:srgbClr val="FFFF00"/>
              </a:solidFill>
              <a:latin typeface="Calibri" panose="020F0502020204030204" pitchFamily="34" charset="0"/>
              <a:cs typeface="Courier New" panose="02070309020205020404" pitchFamily="49" charset="0"/>
            </a:endParaRPr>
          </a:p>
          <a:p>
            <a:b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BA9BB73-C67F-A902-6CAC-75DF8B4EB750}"/>
              </a:ext>
            </a:extLst>
          </p:cNvPr>
          <p:cNvSpPr txBox="1"/>
          <p:nvPr/>
        </p:nvSpPr>
        <p:spPr>
          <a:xfrm>
            <a:off x="7519282" y="2837373"/>
            <a:ext cx="35239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>Soprintendenza delle Belle arti e del Paesaggio Avellino-Salerno  (protocollo d’Intesa)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Fondazione Alario </a:t>
            </a:r>
          </a:p>
          <a:p>
            <a:r>
              <a:rPr lang="it-IT" dirty="0">
                <a:solidFill>
                  <a:srgbClr val="FFFF00"/>
                </a:solidFill>
              </a:rPr>
              <a:t>(meeting internazionale della</a:t>
            </a:r>
          </a:p>
          <a:p>
            <a:r>
              <a:rPr lang="it-IT" dirty="0">
                <a:solidFill>
                  <a:srgbClr val="FFFF00"/>
                </a:solidFill>
              </a:rPr>
              <a:t>Filosofia Eleatica)</a:t>
            </a:r>
          </a:p>
          <a:p>
            <a:endParaRPr lang="it-IT" dirty="0">
              <a:solidFill>
                <a:srgbClr val="FFFF00"/>
              </a:solidFill>
              <a:latin typeface="Calibri" panose="020F0502020204030204" pitchFamily="34" charset="0"/>
              <a:cs typeface="Courier New" panose="02070309020205020404" pitchFamily="49" charset="0"/>
            </a:endParaRPr>
          </a:p>
          <a:p>
            <a:endParaRPr lang="it-IT" dirty="0">
              <a:solidFill>
                <a:srgbClr val="FFFF00"/>
              </a:solidFill>
              <a:latin typeface="Calibri" panose="020F0502020204030204" pitchFamily="34" charset="0"/>
              <a:cs typeface="Courier New" panose="02070309020205020404" pitchFamily="49" charset="0"/>
            </a:endParaRPr>
          </a:p>
          <a:p>
            <a:br>
              <a:rPr lang="it-IT" dirty="0">
                <a:solidFill>
                  <a:srgbClr val="FFFF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47B0927A-2D82-3A5A-5388-AB5039AB9249}"/>
              </a:ext>
            </a:extLst>
          </p:cNvPr>
          <p:cNvCxnSpPr>
            <a:cxnSpLocks/>
          </p:cNvCxnSpPr>
          <p:nvPr/>
        </p:nvCxnSpPr>
        <p:spPr>
          <a:xfrm flipV="1">
            <a:off x="5970775" y="1659921"/>
            <a:ext cx="1390103" cy="1202697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B09F0101-36F5-0046-2219-52BFE39CB202}"/>
              </a:ext>
            </a:extLst>
          </p:cNvPr>
          <p:cNvCxnSpPr>
            <a:cxnSpLocks/>
          </p:cNvCxnSpPr>
          <p:nvPr/>
        </p:nvCxnSpPr>
        <p:spPr>
          <a:xfrm flipH="1" flipV="1">
            <a:off x="3347984" y="1718763"/>
            <a:ext cx="2354618" cy="1116618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2F778E4A-4796-A1BB-5FAF-F453EF24FC1E}"/>
              </a:ext>
            </a:extLst>
          </p:cNvPr>
          <p:cNvCxnSpPr>
            <a:cxnSpLocks/>
          </p:cNvCxnSpPr>
          <p:nvPr/>
        </p:nvCxnSpPr>
        <p:spPr>
          <a:xfrm>
            <a:off x="6665826" y="3313355"/>
            <a:ext cx="846070" cy="0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B18CA039-1735-1F6D-7F61-11D9DE7C4CA3}"/>
              </a:ext>
            </a:extLst>
          </p:cNvPr>
          <p:cNvCxnSpPr>
            <a:cxnSpLocks/>
          </p:cNvCxnSpPr>
          <p:nvPr/>
        </p:nvCxnSpPr>
        <p:spPr>
          <a:xfrm>
            <a:off x="6665826" y="4163209"/>
            <a:ext cx="786488" cy="596533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637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AF2F5-751F-9E22-17D2-B7E0C011C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07AF990B-7F44-4A7B-D210-F0F01FB23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DDBB52E2-0349-0D95-06E8-2836F64F3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DC35227B-DDF8-41DC-E656-B3CF66D27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8D9E7100-4965-205A-4C1F-BD13FAF27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65D7EAF7-6D08-5E71-2D75-F5D48861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AE0F8DE-8B6D-DCF5-02FC-453664187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85AF2AE8-7DE1-DC15-F9DE-35C47E63B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89F45821-3E33-0ECE-A977-23C6F0F56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FCFD6B48-4123-8890-DB93-DD8224C4E8E4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A654BE-4E7E-9C49-9522-54A14EB92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39" y="1127457"/>
            <a:ext cx="7917777" cy="598360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D144D4-F560-53AD-8646-18A0F48D6C4A}"/>
              </a:ext>
            </a:extLst>
          </p:cNvPr>
          <p:cNvSpPr txBox="1"/>
          <p:nvPr/>
        </p:nvSpPr>
        <p:spPr>
          <a:xfrm>
            <a:off x="2338988" y="397800"/>
            <a:ext cx="6709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In prospettiva: anche il Parco potrà aderire   </a:t>
            </a:r>
          </a:p>
        </p:txBody>
      </p:sp>
    </p:spTree>
    <p:extLst>
      <p:ext uri="{BB962C8B-B14F-4D97-AF65-F5344CB8AC3E}">
        <p14:creationId xmlns:p14="http://schemas.microsoft.com/office/powerpoint/2010/main" val="807172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0667-993B-A40E-A44D-F19EFA13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8E7CF5CD-8F7F-50B0-CADB-AB963EBB7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5E0C3C7-EFB1-2813-780A-1C3C95779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4413FEAE-090B-852F-6E55-A59999AC8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44C3F653-7259-3778-90DF-538C5AA08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2E8020F-7A3D-58DD-8367-813132B97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93C4E98D-B1B9-7525-BB1D-805498BE3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50798A11-71F6-FF15-C89E-8E27D75BC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CAF2E49-801A-C2D5-122E-309077F34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4F925E6B-5F9C-91E7-10B6-A3FA19227F02}"/>
              </a:ext>
            </a:extLst>
          </p:cNvPr>
          <p:cNvSpPr txBox="1">
            <a:spLocks/>
          </p:cNvSpPr>
          <p:nvPr/>
        </p:nvSpPr>
        <p:spPr>
          <a:xfrm>
            <a:off x="2122362" y="2369496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EBA03E7E-1AC1-A66B-7B33-D52ACFCE4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4452" y="2863880"/>
            <a:ext cx="8936283" cy="4233422"/>
          </a:xfrm>
        </p:spPr>
        <p:txBody>
          <a:bodyPr>
            <a:normAutofit/>
          </a:bodyPr>
          <a:lstStyle/>
          <a:p>
            <a:pPr algn="l"/>
            <a:endParaRPr lang="it-IT" sz="2800" b="1" i="1" dirty="0"/>
          </a:p>
          <a:p>
            <a:pPr algn="l"/>
            <a:r>
              <a:rPr lang="it-IT" sz="2400" b="1" i="1" dirty="0"/>
              <a:t>Ha fatto un progetto per ottenere il finanziamento di 1 milione di Euro dalla Regione Campania per pagare la struttura e le attività di base per Accreditamento per 4 anni  e ha coinvolto i diversi Ministeri: Turismo, Cultura e Esteri</a:t>
            </a:r>
            <a:endParaRPr lang="it-IT" sz="2000" dirty="0"/>
          </a:p>
          <a:p>
            <a:pPr algn="l"/>
            <a:endParaRPr lang="it-IT" sz="2800" b="1" i="1" dirty="0"/>
          </a:p>
          <a:p>
            <a:pPr algn="l"/>
            <a:endParaRPr lang="it-IT" sz="2400" dirty="0"/>
          </a:p>
        </p:txBody>
      </p:sp>
      <p:cxnSp>
        <p:nvCxnSpPr>
          <p:cNvPr id="2" name="Connettore 2 1">
            <a:extLst>
              <a:ext uri="{FF2B5EF4-FFF2-40B4-BE49-F238E27FC236}">
                <a16:creationId xmlns:a16="http://schemas.microsoft.com/office/drawing/2014/main" id="{D2A7F0BC-80AC-EBED-A70B-2C7D95CE8748}"/>
              </a:ext>
            </a:extLst>
          </p:cNvPr>
          <p:cNvCxnSpPr/>
          <p:nvPr/>
        </p:nvCxnSpPr>
        <p:spPr>
          <a:xfrm flipV="1">
            <a:off x="3253847" y="564662"/>
            <a:ext cx="4170048" cy="2246596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E8188710-0ADE-099D-E009-0C27AC239DE2}"/>
              </a:ext>
            </a:extLst>
          </p:cNvPr>
          <p:cNvCxnSpPr/>
          <p:nvPr/>
        </p:nvCxnSpPr>
        <p:spPr>
          <a:xfrm>
            <a:off x="3253847" y="2836984"/>
            <a:ext cx="4398648" cy="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ottotitolo 3">
            <a:extLst>
              <a:ext uri="{FF2B5EF4-FFF2-40B4-BE49-F238E27FC236}">
                <a16:creationId xmlns:a16="http://schemas.microsoft.com/office/drawing/2014/main" id="{7878AB34-0D2B-FD4F-C074-13F8F0E7237B}"/>
              </a:ext>
            </a:extLst>
          </p:cNvPr>
          <p:cNvSpPr txBox="1">
            <a:spLocks/>
          </p:cNvSpPr>
          <p:nvPr/>
        </p:nvSpPr>
        <p:spPr>
          <a:xfrm>
            <a:off x="1728391" y="-350635"/>
            <a:ext cx="8936283" cy="2398702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4000" b="1" i="1" dirty="0"/>
              <a:t> </a:t>
            </a:r>
            <a:r>
              <a:rPr lang="it-IT" sz="3600" i="1" dirty="0"/>
              <a:t> </a:t>
            </a:r>
            <a:endParaRPr lang="it-IT" sz="3600" dirty="0"/>
          </a:p>
          <a:p>
            <a:pPr algn="l"/>
            <a:endParaRPr lang="it-IT" sz="2400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1DDD0445-9D1A-7373-1A4A-0584EE2D207E}"/>
              </a:ext>
            </a:extLst>
          </p:cNvPr>
          <p:cNvCxnSpPr/>
          <p:nvPr/>
        </p:nvCxnSpPr>
        <p:spPr>
          <a:xfrm>
            <a:off x="3958814" y="1333948"/>
            <a:ext cx="0" cy="1919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95B12A1-705A-8BB6-9699-BB550F9CB6C9}"/>
              </a:ext>
            </a:extLst>
          </p:cNvPr>
          <p:cNvCxnSpPr/>
          <p:nvPr/>
        </p:nvCxnSpPr>
        <p:spPr>
          <a:xfrm>
            <a:off x="5000970" y="1228165"/>
            <a:ext cx="0" cy="1919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EE8B600-69AA-0E14-5145-A9A8E3F185E5}"/>
              </a:ext>
            </a:extLst>
          </p:cNvPr>
          <p:cNvCxnSpPr>
            <a:cxnSpLocks/>
          </p:cNvCxnSpPr>
          <p:nvPr/>
        </p:nvCxnSpPr>
        <p:spPr>
          <a:xfrm>
            <a:off x="6096726" y="968188"/>
            <a:ext cx="0" cy="2179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9D414829-96D7-EE08-E14F-6E76C7094828}"/>
              </a:ext>
            </a:extLst>
          </p:cNvPr>
          <p:cNvCxnSpPr>
            <a:cxnSpLocks/>
          </p:cNvCxnSpPr>
          <p:nvPr/>
        </p:nvCxnSpPr>
        <p:spPr>
          <a:xfrm>
            <a:off x="6983506" y="645459"/>
            <a:ext cx="0" cy="2362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489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5BE4F-D786-CA61-F622-EE7E62C5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89945132-A155-49F1-97AD-5E7235C02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8F09FFC-E45F-1103-5A69-E2C1E31C8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B5BBDD2-629D-61F3-F3C9-7532078C0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4A7E8DD0-9B4E-16EA-41CA-76F758ED0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D267C5BE-FBE6-E377-1F62-EFEB3FE9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D8E1A09-6F45-070E-8AC8-C126ACA7B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76B2EF32-B864-D16F-6BA7-EE7C3AC97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94E3672-FA06-C216-A0F9-A07F68A15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FE5480DE-11A0-C41D-D4A8-A5290E89FAB0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1E5E738-CCB3-2C2E-8F70-534CC59BED4B}"/>
              </a:ext>
            </a:extLst>
          </p:cNvPr>
          <p:cNvSpPr txBox="1"/>
          <p:nvPr/>
        </p:nvSpPr>
        <p:spPr>
          <a:xfrm>
            <a:off x="4978470" y="774083"/>
            <a:ext cx="503270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FF00"/>
                </a:solidFill>
              </a:rPr>
              <a:t>e ha aderito con gli altri Comuni aggregati alla  «Via degli Ulivi» per apprendere</a:t>
            </a:r>
          </a:p>
          <a:p>
            <a:endParaRPr lang="it-IT" sz="32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70252B6-0CE7-2058-F0C2-35D0DF7C6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567" y="2430993"/>
            <a:ext cx="6856621" cy="332998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F8BDFB-ABFA-29A9-0B5A-987B4E3EAB57}"/>
              </a:ext>
            </a:extLst>
          </p:cNvPr>
          <p:cNvSpPr txBox="1"/>
          <p:nvPr/>
        </p:nvSpPr>
        <p:spPr>
          <a:xfrm>
            <a:off x="1039250" y="781455"/>
            <a:ext cx="3438265" cy="5300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1" i="0" dirty="0">
                <a:solidFill>
                  <a:srgbClr val="161616"/>
                </a:solidFill>
                <a:effectLst/>
                <a:latin typeface="Open Sans" panose="020B0606030504020204" pitchFamily="34" charset="0"/>
              </a:rPr>
              <a:t>"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The Routes of the Olive Tree" Cultural Foundation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 err="1">
                <a:effectLst/>
                <a:latin typeface="Open Sans" panose="020B0606030504020204" pitchFamily="34" charset="0"/>
              </a:rPr>
              <a:t>Navarinou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Ntanti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dirty="0">
                <a:effectLst/>
                <a:latin typeface="Open Sans" panose="020B0606030504020204" pitchFamily="34" charset="0"/>
              </a:rPr>
              <a:t>GR-24130 Verga Kalamata (GREECE)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Tel: +30 27210 95620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info@olivetreeroute.gr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Sito web 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ufficiale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www.olivetreeroute.gr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Facebook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Routes of the Olive Tree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Instagram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 err="1">
                <a:effectLst/>
                <a:latin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routesolivetree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</a:pPr>
            <a:r>
              <a:rPr lang="en-US" b="0" i="0" dirty="0" err="1">
                <a:effectLst/>
                <a:latin typeface="Open Sans" panose="020B0606030504020204" pitchFamily="34" charset="0"/>
              </a:rPr>
              <a:t>Linkedin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Routes of the Olive Tree</a:t>
            </a:r>
            <a:endParaRPr lang="en-US" b="0" i="0" dirty="0"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53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2178440" y="2105202"/>
            <a:ext cx="8036185" cy="745668"/>
          </a:xfrm>
        </p:spPr>
        <p:txBody>
          <a:bodyPr>
            <a:noAutofit/>
          </a:bodyPr>
          <a:lstStyle/>
          <a:p>
            <a:pPr algn="ctr"/>
            <a:r>
              <a:rPr lang="it-IT" sz="3200" b="1" dirty="0"/>
              <a:t>Gli Itinerari Culturali Europei </a:t>
            </a:r>
          </a:p>
          <a:p>
            <a:pPr algn="ctr"/>
            <a:r>
              <a:rPr lang="it-IT" sz="3200" b="1" dirty="0"/>
              <a:t>nascono nel 1987</a:t>
            </a:r>
          </a:p>
          <a:p>
            <a:pPr algn="ctr"/>
            <a:r>
              <a:rPr lang="it-IT" sz="3200" b="1" dirty="0"/>
              <a:t>sono al momento 48</a:t>
            </a:r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714172" y="5249496"/>
            <a:ext cx="7652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Cerca su: https://www.coe.int/it/web/cultural-routes/about</a:t>
            </a:r>
          </a:p>
          <a:p>
            <a:endParaRPr lang="it-IT" sz="2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37" y="2941567"/>
            <a:ext cx="633412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92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51031" y="459036"/>
            <a:ext cx="5357600" cy="1160213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FFC000"/>
                </a:solidFill>
              </a:rPr>
              <a:t>L’Accreditamento </a:t>
            </a:r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2330839" y="3627668"/>
            <a:ext cx="8098083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857250" indent="-857250" algn="l">
              <a:buAutoNum type="romanUcPeriod"/>
            </a:pPr>
            <a:r>
              <a:rPr lang="it-IT" sz="11200" b="1" dirty="0"/>
              <a:t>Temi da considerare</a:t>
            </a:r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Elenco dei campi d'azione prioritari</a:t>
            </a:r>
            <a:endParaRPr lang="it-IT" sz="11200" dirty="0"/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 Elenco dei criteri per le Reti</a:t>
            </a:r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Chi certifica e controlla</a:t>
            </a:r>
            <a:endParaRPr lang="it-IT" sz="11200" dirty="0"/>
          </a:p>
          <a:p>
            <a:pPr marL="857250" indent="-857250" algn="l">
              <a:buAutoNum type="romanUcPeriod"/>
            </a:pPr>
            <a:endParaRPr lang="it-IT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34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16761" y="4529267"/>
            <a:ext cx="9559544" cy="1817964"/>
          </a:xfrm>
        </p:spPr>
        <p:txBody>
          <a:bodyPr>
            <a:normAutofit fontScale="25000" lnSpcReduction="20000"/>
          </a:bodyPr>
          <a:lstStyle/>
          <a:p>
            <a:pPr algn="ctr" fontAlgn="t"/>
            <a:r>
              <a:rPr lang="it-IT" sz="11200" b="1" dirty="0">
                <a:solidFill>
                  <a:schemeClr val="accent3"/>
                </a:solidFill>
              </a:rPr>
              <a:t>I. </a:t>
            </a:r>
            <a:r>
              <a:rPr lang="it-IT" sz="11200" b="1" dirty="0">
                <a:solidFill>
                  <a:srgbClr val="FFC000"/>
                </a:solidFill>
              </a:rPr>
              <a:t> il tema deve essere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rappresentativo dei </a:t>
            </a:r>
            <a:r>
              <a:rPr lang="it-IT" sz="8000" dirty="0">
                <a:solidFill>
                  <a:srgbClr val="FFFF00"/>
                </a:solidFill>
              </a:rPr>
              <a:t>valori europei </a:t>
            </a:r>
            <a:r>
              <a:rPr lang="it-IT" sz="8000" dirty="0"/>
              <a:t>e comune ad almeno tre Paesi europei;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studiato e sviluppato da gruppi di </a:t>
            </a:r>
            <a:r>
              <a:rPr lang="it-IT" sz="8000" dirty="0">
                <a:solidFill>
                  <a:srgbClr val="FFFF00"/>
                </a:solidFill>
              </a:rPr>
              <a:t>esperti multidisciplinari </a:t>
            </a:r>
            <a:r>
              <a:rPr lang="it-IT" sz="8000" dirty="0"/>
              <a:t>provenienti da diverse regioni d'Europa, in modo da garantire che le attività e i progetti che lo illustrano siano basati sul consenso;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illustrativo della memoria, della storia e del </a:t>
            </a:r>
            <a:r>
              <a:rPr lang="it-IT" sz="8000" dirty="0">
                <a:solidFill>
                  <a:srgbClr val="FFFF00"/>
                </a:solidFill>
              </a:rPr>
              <a:t>patrimonio europeo </a:t>
            </a:r>
            <a:r>
              <a:rPr lang="it-IT" sz="8000" dirty="0"/>
              <a:t>e contribuire a un'interpretazione della diversità dell'Europa attuale;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adatto agli </a:t>
            </a:r>
            <a:r>
              <a:rPr lang="it-IT" sz="8000" dirty="0">
                <a:solidFill>
                  <a:srgbClr val="FFFF00"/>
                </a:solidFill>
              </a:rPr>
              <a:t>scambi culturali ed educativi per i giovani </a:t>
            </a:r>
            <a:r>
              <a:rPr lang="it-IT" sz="8000" dirty="0"/>
              <a:t>e quindi in linea con le idee e le preoccupazioni del Consiglio d'Europa in questi campi;</a:t>
            </a:r>
          </a:p>
          <a:p>
            <a:pPr lvl="0" algn="l" fontAlgn="t"/>
            <a:r>
              <a:rPr lang="it-IT" sz="8000" dirty="0"/>
              <a:t>Deve consentire lo sviluppo di iniziative e progetti esemplari e innovativi nel campo del </a:t>
            </a:r>
            <a:r>
              <a:rPr lang="it-IT" sz="8000" dirty="0">
                <a:solidFill>
                  <a:srgbClr val="FFFF00"/>
                </a:solidFill>
              </a:rPr>
              <a:t>turismo culturale e dello sviluppo culturale sostenibile</a:t>
            </a:r>
            <a:r>
              <a:rPr lang="it-IT" sz="8000" dirty="0"/>
              <a:t>;</a:t>
            </a:r>
          </a:p>
          <a:p>
            <a:pPr lvl="0" algn="l" fontAlgn="t"/>
            <a:r>
              <a:rPr lang="it-IT" sz="8000" dirty="0"/>
              <a:t>Deve prestarsi allo sviluppo di </a:t>
            </a:r>
            <a:r>
              <a:rPr lang="it-IT" sz="8000" dirty="0">
                <a:solidFill>
                  <a:srgbClr val="FFFF00"/>
                </a:solidFill>
              </a:rPr>
              <a:t>prodotti turistici </a:t>
            </a:r>
            <a:r>
              <a:rPr lang="it-IT" sz="8000" dirty="0"/>
              <a:t>in partenariato con agenzie e operatori turistici rivolti a diversi pubblici, compresi i gruppi scolastici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7034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5743" y="549737"/>
            <a:ext cx="6443820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Il Cammino dei Focei </a:t>
            </a:r>
            <a:br>
              <a:rPr lang="it-IT" sz="3600" dirty="0"/>
            </a:br>
            <a:r>
              <a:rPr lang="it-IT" sz="3600" dirty="0"/>
              <a:t>  </a:t>
            </a:r>
            <a:r>
              <a:rPr lang="it-IT" sz="3600" b="1" dirty="0">
                <a:solidFill>
                  <a:srgbClr val="FFC000"/>
                </a:solidFill>
              </a:rPr>
              <a:t>differenze da rimarcare?</a:t>
            </a:r>
            <a:endParaRPr lang="it-IT" sz="3600" dirty="0">
              <a:solidFill>
                <a:srgbClr val="FFC000"/>
              </a:solidFill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1969803" y="1995425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it-IT" sz="3600" dirty="0"/>
              <a:t>Costruttori di città 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Portatori di cultura (filosofia)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Cittadini dei territori 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Integrazione con i locali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Accordi invece che guerra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Migranti che fanno crescere </a:t>
            </a:r>
          </a:p>
        </p:txBody>
      </p:sp>
    </p:spTree>
    <p:extLst>
      <p:ext uri="{BB962C8B-B14F-4D97-AF65-F5344CB8AC3E}">
        <p14:creationId xmlns:p14="http://schemas.microsoft.com/office/powerpoint/2010/main" val="2256809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925590"/>
            <a:ext cx="9559544" cy="1179612"/>
          </a:xfrm>
        </p:spPr>
        <p:txBody>
          <a:bodyPr>
            <a:normAutofit lnSpcReduction="10000"/>
          </a:bodyPr>
          <a:lstStyle/>
          <a:p>
            <a:pPr algn="ctr" fontAlgn="t"/>
            <a:r>
              <a:rPr lang="it-IT" sz="3200" b="1" dirty="0">
                <a:solidFill>
                  <a:schemeClr val="accent3"/>
                </a:solidFill>
              </a:rPr>
              <a:t>II.</a:t>
            </a:r>
            <a:r>
              <a:rPr lang="it-IT" sz="3200" b="1" dirty="0">
                <a:solidFill>
                  <a:srgbClr val="FFC000"/>
                </a:solidFill>
              </a:rPr>
              <a:t> I Campi d’Azione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569159" y="3105045"/>
            <a:ext cx="9559544" cy="2976135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925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Cooperazione nella ricerca e nello sviluppo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Valorizzazione della memoria, della storia e del patrimonio europeo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Scambi culturali ed educativi per giovani europei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Pratiche culturali e artistiche contemporanee</a:t>
            </a:r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Turismo culturale e sviluppo culturale sostenibile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5339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620790"/>
            <a:ext cx="9559544" cy="1179612"/>
          </a:xfrm>
        </p:spPr>
        <p:txBody>
          <a:bodyPr>
            <a:normAutofit/>
          </a:bodyPr>
          <a:lstStyle/>
          <a:p>
            <a:pPr algn="ctr" fontAlgn="t"/>
            <a:r>
              <a:rPr lang="it-IT" sz="3200" b="1" dirty="0">
                <a:solidFill>
                  <a:schemeClr val="accent3"/>
                </a:solidFill>
              </a:rPr>
              <a:t>III.</a:t>
            </a:r>
            <a:r>
              <a:rPr lang="it-IT" sz="3200" b="1" dirty="0">
                <a:solidFill>
                  <a:srgbClr val="FFC000"/>
                </a:solidFill>
              </a:rPr>
              <a:t> Le Reti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334538" y="1639975"/>
            <a:ext cx="9757103" cy="4614330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32500" lnSpcReduction="2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 algn="l" fontAlgn="t"/>
            <a:r>
              <a:rPr lang="it-IT" sz="6200" dirty="0"/>
              <a:t>Il  tema deve essere scelto e accettato dai diversi partner della rete;</a:t>
            </a:r>
            <a:endParaRPr lang="it-IT" sz="5500" dirty="0"/>
          </a:p>
          <a:p>
            <a:pPr lvl="1" algn="l" fontAlgn="t"/>
            <a:r>
              <a:rPr lang="it-IT" sz="6200" dirty="0"/>
              <a:t>I diversi Stati membri del Consiglio d'Europa  vanno coinvolti attraverso tutti o parte dei loro progetti, senza escludere attività di natura bilaterale;</a:t>
            </a:r>
            <a:endParaRPr lang="it-IT" sz="5500" dirty="0"/>
          </a:p>
          <a:p>
            <a:pPr lvl="1" algn="l" fontAlgn="t"/>
            <a:r>
              <a:rPr lang="it-IT" sz="6200" dirty="0"/>
              <a:t>Bisogna pianificare il coinvolgimento del maggior numero possibile di Stati</a:t>
            </a:r>
            <a:endParaRPr lang="it-IT" sz="5500" dirty="0"/>
          </a:p>
          <a:p>
            <a:pPr lvl="1" algn="l" fontAlgn="t"/>
            <a:r>
              <a:rPr lang="it-IT" sz="6200" dirty="0"/>
              <a:t>Bisogna garantire che i progetti proposti siano finanziariamente e organizzativamente validi;</a:t>
            </a:r>
            <a:endParaRPr lang="it-IT" sz="5500" dirty="0"/>
          </a:p>
          <a:p>
            <a:pPr lvl="1" algn="l" fontAlgn="t"/>
            <a:r>
              <a:rPr lang="it-IT" sz="6200" dirty="0">
                <a:solidFill>
                  <a:srgbClr val="FFFF00"/>
                </a:solidFill>
              </a:rPr>
              <a:t>Bisogna avere uno </a:t>
            </a:r>
            <a:r>
              <a:rPr lang="it-IT" sz="6200" b="1" dirty="0">
                <a:solidFill>
                  <a:srgbClr val="FFFF00"/>
                </a:solidFill>
              </a:rPr>
              <a:t>status giuridico</a:t>
            </a:r>
            <a:r>
              <a:rPr lang="it-IT" sz="6200" dirty="0">
                <a:solidFill>
                  <a:srgbClr val="FFFF00"/>
                </a:solidFill>
              </a:rPr>
              <a:t>, sotto forma di associazione o di federazione di associazioni due anni prima della richiesta di accreditamento</a:t>
            </a:r>
            <a:endParaRPr lang="it-IT" sz="5500" dirty="0"/>
          </a:p>
          <a:p>
            <a:pPr lvl="1" algn="l" fontAlgn="t"/>
            <a:r>
              <a:rPr lang="it-IT" sz="6200" dirty="0"/>
              <a:t>Bisogna operare in modo democratico.</a:t>
            </a:r>
            <a:endParaRPr lang="it-IT" sz="55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346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620790"/>
            <a:ext cx="9559544" cy="1179612"/>
          </a:xfrm>
        </p:spPr>
        <p:txBody>
          <a:bodyPr>
            <a:normAutofit/>
          </a:bodyPr>
          <a:lstStyle/>
          <a:p>
            <a:pPr algn="ctr" fontAlgn="t"/>
            <a:r>
              <a:rPr lang="it-IT" sz="3200" b="1" dirty="0">
                <a:solidFill>
                  <a:schemeClr val="accent3"/>
                </a:solidFill>
              </a:rPr>
              <a:t>IV.</a:t>
            </a:r>
            <a:r>
              <a:rPr lang="it-IT" sz="3200" b="1" dirty="0">
                <a:solidFill>
                  <a:srgbClr val="FFC000"/>
                </a:solidFill>
              </a:rPr>
              <a:t> Chi certifica e controlla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371599" y="1667052"/>
            <a:ext cx="9757103" cy="4614330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624" y="1787240"/>
            <a:ext cx="3672826" cy="146759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22" y="1667053"/>
            <a:ext cx="5232698" cy="3914598"/>
          </a:xfrm>
          <a:prstGeom prst="rect">
            <a:avLst/>
          </a:prstGeom>
        </p:spPr>
      </p:pic>
      <p:sp>
        <p:nvSpPr>
          <p:cNvPr id="15" name="Sottotitolo 2"/>
          <p:cNvSpPr txBox="1">
            <a:spLocks/>
          </p:cNvSpPr>
          <p:nvPr/>
        </p:nvSpPr>
        <p:spPr>
          <a:xfrm>
            <a:off x="1234922" y="5135496"/>
            <a:ext cx="9559544" cy="1179612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it-IT" dirty="0"/>
              <a:t>.</a:t>
            </a:r>
          </a:p>
          <a:p>
            <a:pPr algn="l"/>
            <a:r>
              <a:rPr lang="it-IT" sz="2400" b="1" dirty="0"/>
              <a:t>Accordo parziale allargato (APA) 2010</a:t>
            </a:r>
          </a:p>
        </p:txBody>
      </p:sp>
      <p:sp>
        <p:nvSpPr>
          <p:cNvPr id="16" name="Sottotitolo 2"/>
          <p:cNvSpPr txBox="1">
            <a:spLocks/>
          </p:cNvSpPr>
          <p:nvPr/>
        </p:nvSpPr>
        <p:spPr>
          <a:xfrm>
            <a:off x="8454392" y="3429000"/>
            <a:ext cx="2909603" cy="589806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400" b="1" dirty="0"/>
              <a:t>1998</a:t>
            </a:r>
          </a:p>
        </p:txBody>
      </p:sp>
      <p:sp>
        <p:nvSpPr>
          <p:cNvPr id="5" name="Freccia circolare in giù 4"/>
          <p:cNvSpPr/>
          <p:nvPr/>
        </p:nvSpPr>
        <p:spPr>
          <a:xfrm rot="5817491">
            <a:off x="7905750" y="4481601"/>
            <a:ext cx="1097287" cy="7412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5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13B9C-7C2C-EE7E-B8C3-7B28252A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BA46550B-8137-5098-45AC-BB3C4AE98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D9089C3D-E345-BD1D-8776-7C2203F04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F512730C-A58F-82D5-86D7-3D24894C3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9DF6B696-EAFD-8D2A-EF15-D1F66CAAD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FFB33B6-5923-A0FE-2CEF-4D7F3627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328124-98C7-28DC-88F1-783758C41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0682" y="843156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Cosa fare ?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52830BC-ACD7-2992-5E78-9978ABA7D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6963618B-4953-0B85-3F80-AFE0D9707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53E6899-60F0-8A4D-51FE-59689C243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DE2453CC-250B-15EF-986F-848EA6F6A4F5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164DD06-BBA5-CA77-6262-41B8A7849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89" y="634741"/>
            <a:ext cx="3104370" cy="1776327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6D89856E-26EB-505B-FEC0-5A7E2297A5C5}"/>
              </a:ext>
            </a:extLst>
          </p:cNvPr>
          <p:cNvSpPr txBox="1">
            <a:spLocks/>
          </p:cNvSpPr>
          <p:nvPr/>
        </p:nvSpPr>
        <p:spPr>
          <a:xfrm>
            <a:off x="252932" y="2578900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Organizzazione</a:t>
            </a:r>
            <a:endParaRPr lang="it-IT" sz="2800" dirty="0"/>
          </a:p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Progettazione</a:t>
            </a:r>
          </a:p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Comunicazione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DE35B81-9742-3D33-05C0-8695E77C1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636" y="2105202"/>
            <a:ext cx="1999102" cy="1677872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64ED93E0-CA15-4BE5-1F67-73F388B19BB0}"/>
              </a:ext>
            </a:extLst>
          </p:cNvPr>
          <p:cNvSpPr txBox="1">
            <a:spLocks/>
          </p:cNvSpPr>
          <p:nvPr/>
        </p:nvSpPr>
        <p:spPr>
          <a:xfrm>
            <a:off x="6590753" y="2168442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990600" algn="l"/>
              </a:tabLst>
            </a:pPr>
            <a:r>
              <a:rPr lang="it-IT" sz="2800" b="1" dirty="0">
                <a:solidFill>
                  <a:srgbClr val="FFFF00"/>
                </a:solidFill>
              </a:rPr>
              <a:t>    entro Giugno 2025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    Ente Giuridico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385E662C-E1E8-1EDE-8DF7-A98E507964BB}"/>
              </a:ext>
            </a:extLst>
          </p:cNvPr>
          <p:cNvSpPr txBox="1">
            <a:spLocks/>
          </p:cNvSpPr>
          <p:nvPr/>
        </p:nvSpPr>
        <p:spPr>
          <a:xfrm>
            <a:off x="6887094" y="4565600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990600" algn="l"/>
              </a:tabLst>
            </a:pPr>
            <a:r>
              <a:rPr lang="it-IT" sz="2800" b="1" dirty="0"/>
              <a:t>Primo elenco 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attività da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svolgere 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6FE0B56-0B4C-D685-DF29-1F059ABF7ADD}"/>
              </a:ext>
            </a:extLst>
          </p:cNvPr>
          <p:cNvCxnSpPr>
            <a:cxnSpLocks/>
          </p:cNvCxnSpPr>
          <p:nvPr/>
        </p:nvCxnSpPr>
        <p:spPr>
          <a:xfrm flipV="1">
            <a:off x="2357527" y="4371790"/>
            <a:ext cx="4867207" cy="14044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E1398706-57EC-CA24-E926-B0D3B0656D4E}"/>
              </a:ext>
            </a:extLst>
          </p:cNvPr>
          <p:cNvCxnSpPr>
            <a:cxnSpLocks/>
          </p:cNvCxnSpPr>
          <p:nvPr/>
        </p:nvCxnSpPr>
        <p:spPr>
          <a:xfrm flipV="1">
            <a:off x="2395681" y="5726451"/>
            <a:ext cx="4872412" cy="147616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igura a mano libera: forma 37">
            <a:extLst>
              <a:ext uri="{FF2B5EF4-FFF2-40B4-BE49-F238E27FC236}">
                <a16:creationId xmlns:a16="http://schemas.microsoft.com/office/drawing/2014/main" id="{3920A682-3C65-92F1-FBB8-F8AC23E83AED}"/>
              </a:ext>
            </a:extLst>
          </p:cNvPr>
          <p:cNvSpPr/>
          <p:nvPr/>
        </p:nvSpPr>
        <p:spPr>
          <a:xfrm>
            <a:off x="2129742" y="3935392"/>
            <a:ext cx="4992750" cy="2558005"/>
          </a:xfrm>
          <a:custGeom>
            <a:avLst/>
            <a:gdLst>
              <a:gd name="connsiteX0" fmla="*/ 0 w 4992750"/>
              <a:gd name="connsiteY0" fmla="*/ 2037145 h 2558005"/>
              <a:gd name="connsiteX1" fmla="*/ 115747 w 4992750"/>
              <a:gd name="connsiteY1" fmla="*/ 1655180 h 2558005"/>
              <a:gd name="connsiteX2" fmla="*/ 243068 w 4992750"/>
              <a:gd name="connsiteY2" fmla="*/ 1377388 h 2558005"/>
              <a:gd name="connsiteX3" fmla="*/ 324091 w 4992750"/>
              <a:gd name="connsiteY3" fmla="*/ 1284790 h 2558005"/>
              <a:gd name="connsiteX4" fmla="*/ 347240 w 4992750"/>
              <a:gd name="connsiteY4" fmla="*/ 1250066 h 2558005"/>
              <a:gd name="connsiteX5" fmla="*/ 381964 w 4992750"/>
              <a:gd name="connsiteY5" fmla="*/ 1238492 h 2558005"/>
              <a:gd name="connsiteX6" fmla="*/ 439838 w 4992750"/>
              <a:gd name="connsiteY6" fmla="*/ 1203767 h 2558005"/>
              <a:gd name="connsiteX7" fmla="*/ 625033 w 4992750"/>
              <a:gd name="connsiteY7" fmla="*/ 1215342 h 2558005"/>
              <a:gd name="connsiteX8" fmla="*/ 775504 w 4992750"/>
              <a:gd name="connsiteY8" fmla="*/ 1307940 h 2558005"/>
              <a:gd name="connsiteX9" fmla="*/ 810228 w 4992750"/>
              <a:gd name="connsiteY9" fmla="*/ 1319514 h 2558005"/>
              <a:gd name="connsiteX10" fmla="*/ 914400 w 4992750"/>
              <a:gd name="connsiteY10" fmla="*/ 1446836 h 2558005"/>
              <a:gd name="connsiteX11" fmla="*/ 972273 w 4992750"/>
              <a:gd name="connsiteY11" fmla="*/ 1585732 h 2558005"/>
              <a:gd name="connsiteX12" fmla="*/ 983848 w 4992750"/>
              <a:gd name="connsiteY12" fmla="*/ 1643605 h 2558005"/>
              <a:gd name="connsiteX13" fmla="*/ 995423 w 4992750"/>
              <a:gd name="connsiteY13" fmla="*/ 1689904 h 2558005"/>
              <a:gd name="connsiteX14" fmla="*/ 960699 w 4992750"/>
              <a:gd name="connsiteY14" fmla="*/ 2152892 h 2558005"/>
              <a:gd name="connsiteX15" fmla="*/ 937549 w 4992750"/>
              <a:gd name="connsiteY15" fmla="*/ 2187616 h 2558005"/>
              <a:gd name="connsiteX16" fmla="*/ 868101 w 4992750"/>
              <a:gd name="connsiteY16" fmla="*/ 2268638 h 2558005"/>
              <a:gd name="connsiteX17" fmla="*/ 821802 w 4992750"/>
              <a:gd name="connsiteY17" fmla="*/ 2280213 h 2558005"/>
              <a:gd name="connsiteX18" fmla="*/ 717630 w 4992750"/>
              <a:gd name="connsiteY18" fmla="*/ 2291788 h 2558005"/>
              <a:gd name="connsiteX19" fmla="*/ 497711 w 4992750"/>
              <a:gd name="connsiteY19" fmla="*/ 2245489 h 2558005"/>
              <a:gd name="connsiteX20" fmla="*/ 474562 w 4992750"/>
              <a:gd name="connsiteY20" fmla="*/ 2199190 h 2558005"/>
              <a:gd name="connsiteX21" fmla="*/ 486136 w 4992750"/>
              <a:gd name="connsiteY21" fmla="*/ 1770927 h 2558005"/>
              <a:gd name="connsiteX22" fmla="*/ 567159 w 4992750"/>
              <a:gd name="connsiteY22" fmla="*/ 1585732 h 2558005"/>
              <a:gd name="connsiteX23" fmla="*/ 636607 w 4992750"/>
              <a:gd name="connsiteY23" fmla="*/ 1458411 h 2558005"/>
              <a:gd name="connsiteX24" fmla="*/ 694481 w 4992750"/>
              <a:gd name="connsiteY24" fmla="*/ 1412112 h 2558005"/>
              <a:gd name="connsiteX25" fmla="*/ 879676 w 4992750"/>
              <a:gd name="connsiteY25" fmla="*/ 1273216 h 2558005"/>
              <a:gd name="connsiteX26" fmla="*/ 960699 w 4992750"/>
              <a:gd name="connsiteY26" fmla="*/ 1238492 h 2558005"/>
              <a:gd name="connsiteX27" fmla="*/ 1006997 w 4992750"/>
              <a:gd name="connsiteY27" fmla="*/ 1226917 h 2558005"/>
              <a:gd name="connsiteX28" fmla="*/ 1064871 w 4992750"/>
              <a:gd name="connsiteY28" fmla="*/ 1203767 h 2558005"/>
              <a:gd name="connsiteX29" fmla="*/ 1354238 w 4992750"/>
              <a:gd name="connsiteY29" fmla="*/ 1226917 h 2558005"/>
              <a:gd name="connsiteX30" fmla="*/ 1469985 w 4992750"/>
              <a:gd name="connsiteY30" fmla="*/ 1261641 h 2558005"/>
              <a:gd name="connsiteX31" fmla="*/ 1666754 w 4992750"/>
              <a:gd name="connsiteY31" fmla="*/ 1435261 h 2558005"/>
              <a:gd name="connsiteX32" fmla="*/ 1759352 w 4992750"/>
              <a:gd name="connsiteY32" fmla="*/ 1551008 h 2558005"/>
              <a:gd name="connsiteX33" fmla="*/ 1770926 w 4992750"/>
              <a:gd name="connsiteY33" fmla="*/ 1585732 h 2558005"/>
              <a:gd name="connsiteX34" fmla="*/ 1782501 w 4992750"/>
              <a:gd name="connsiteY34" fmla="*/ 1632031 h 2558005"/>
              <a:gd name="connsiteX35" fmla="*/ 1805650 w 4992750"/>
              <a:gd name="connsiteY35" fmla="*/ 1666755 h 2558005"/>
              <a:gd name="connsiteX36" fmla="*/ 1794076 w 4992750"/>
              <a:gd name="connsiteY36" fmla="*/ 1944547 h 2558005"/>
              <a:gd name="connsiteX37" fmla="*/ 1759352 w 4992750"/>
              <a:gd name="connsiteY37" fmla="*/ 2060294 h 2558005"/>
              <a:gd name="connsiteX38" fmla="*/ 1747777 w 4992750"/>
              <a:gd name="connsiteY38" fmla="*/ 2164466 h 2558005"/>
              <a:gd name="connsiteX39" fmla="*/ 1701478 w 4992750"/>
              <a:gd name="connsiteY39" fmla="*/ 2257064 h 2558005"/>
              <a:gd name="connsiteX40" fmla="*/ 1597306 w 4992750"/>
              <a:gd name="connsiteY40" fmla="*/ 2395960 h 2558005"/>
              <a:gd name="connsiteX41" fmla="*/ 1458410 w 4992750"/>
              <a:gd name="connsiteY41" fmla="*/ 2442259 h 2558005"/>
              <a:gd name="connsiteX42" fmla="*/ 1296364 w 4992750"/>
              <a:gd name="connsiteY42" fmla="*/ 2430684 h 2558005"/>
              <a:gd name="connsiteX43" fmla="*/ 1076445 w 4992750"/>
              <a:gd name="connsiteY43" fmla="*/ 2210765 h 2558005"/>
              <a:gd name="connsiteX44" fmla="*/ 1006997 w 4992750"/>
              <a:gd name="connsiteY44" fmla="*/ 1921398 h 2558005"/>
              <a:gd name="connsiteX45" fmla="*/ 1088020 w 4992750"/>
              <a:gd name="connsiteY45" fmla="*/ 1632031 h 2558005"/>
              <a:gd name="connsiteX46" fmla="*/ 1261640 w 4992750"/>
              <a:gd name="connsiteY46" fmla="*/ 1319514 h 2558005"/>
              <a:gd name="connsiteX47" fmla="*/ 1574157 w 4992750"/>
              <a:gd name="connsiteY47" fmla="*/ 937550 h 2558005"/>
              <a:gd name="connsiteX48" fmla="*/ 1689904 w 4992750"/>
              <a:gd name="connsiteY48" fmla="*/ 821803 h 2558005"/>
              <a:gd name="connsiteX49" fmla="*/ 1956121 w 4992750"/>
              <a:gd name="connsiteY49" fmla="*/ 648183 h 2558005"/>
              <a:gd name="connsiteX50" fmla="*/ 2453833 w 4992750"/>
              <a:gd name="connsiteY50" fmla="*/ 439838 h 2558005"/>
              <a:gd name="connsiteX51" fmla="*/ 2731625 w 4992750"/>
              <a:gd name="connsiteY51" fmla="*/ 474562 h 2558005"/>
              <a:gd name="connsiteX52" fmla="*/ 2789499 w 4992750"/>
              <a:gd name="connsiteY52" fmla="*/ 509286 h 2558005"/>
              <a:gd name="connsiteX53" fmla="*/ 2905245 w 4992750"/>
              <a:gd name="connsiteY53" fmla="*/ 763930 h 2558005"/>
              <a:gd name="connsiteX54" fmla="*/ 2963119 w 4992750"/>
              <a:gd name="connsiteY54" fmla="*/ 983849 h 2558005"/>
              <a:gd name="connsiteX55" fmla="*/ 2997843 w 4992750"/>
              <a:gd name="connsiteY55" fmla="*/ 1273216 h 2558005"/>
              <a:gd name="connsiteX56" fmla="*/ 3009417 w 4992750"/>
              <a:gd name="connsiteY56" fmla="*/ 1469985 h 2558005"/>
              <a:gd name="connsiteX57" fmla="*/ 2997843 w 4992750"/>
              <a:gd name="connsiteY57" fmla="*/ 1921398 h 2558005"/>
              <a:gd name="connsiteX58" fmla="*/ 2951544 w 4992750"/>
              <a:gd name="connsiteY58" fmla="*/ 2095018 h 2558005"/>
              <a:gd name="connsiteX59" fmla="*/ 2905245 w 4992750"/>
              <a:gd name="connsiteY59" fmla="*/ 2199190 h 2558005"/>
              <a:gd name="connsiteX60" fmla="*/ 2882096 w 4992750"/>
              <a:gd name="connsiteY60" fmla="*/ 2245489 h 2558005"/>
              <a:gd name="connsiteX61" fmla="*/ 2812648 w 4992750"/>
              <a:gd name="connsiteY61" fmla="*/ 2338086 h 2558005"/>
              <a:gd name="connsiteX62" fmla="*/ 2720050 w 4992750"/>
              <a:gd name="connsiteY62" fmla="*/ 2442259 h 2558005"/>
              <a:gd name="connsiteX63" fmla="*/ 2488557 w 4992750"/>
              <a:gd name="connsiteY63" fmla="*/ 2500132 h 2558005"/>
              <a:gd name="connsiteX64" fmla="*/ 2395959 w 4992750"/>
              <a:gd name="connsiteY64" fmla="*/ 2442259 h 2558005"/>
              <a:gd name="connsiteX65" fmla="*/ 2291787 w 4992750"/>
              <a:gd name="connsiteY65" fmla="*/ 2095018 h 2558005"/>
              <a:gd name="connsiteX66" fmla="*/ 2349661 w 4992750"/>
              <a:gd name="connsiteY66" fmla="*/ 1840375 h 2558005"/>
              <a:gd name="connsiteX67" fmla="*/ 2789499 w 4992750"/>
              <a:gd name="connsiteY67" fmla="*/ 891251 h 2558005"/>
              <a:gd name="connsiteX68" fmla="*/ 2893671 w 4992750"/>
              <a:gd name="connsiteY68" fmla="*/ 717631 h 2558005"/>
              <a:gd name="connsiteX69" fmla="*/ 3055716 w 4992750"/>
              <a:gd name="connsiteY69" fmla="*/ 601884 h 2558005"/>
              <a:gd name="connsiteX70" fmla="*/ 3183038 w 4992750"/>
              <a:gd name="connsiteY70" fmla="*/ 520861 h 2558005"/>
              <a:gd name="connsiteX71" fmla="*/ 3449255 w 4992750"/>
              <a:gd name="connsiteY71" fmla="*/ 544011 h 2558005"/>
              <a:gd name="connsiteX72" fmla="*/ 3518704 w 4992750"/>
              <a:gd name="connsiteY72" fmla="*/ 555585 h 2558005"/>
              <a:gd name="connsiteX73" fmla="*/ 3599726 w 4992750"/>
              <a:gd name="connsiteY73" fmla="*/ 590309 h 2558005"/>
              <a:gd name="connsiteX74" fmla="*/ 3680749 w 4992750"/>
              <a:gd name="connsiteY74" fmla="*/ 613459 h 2558005"/>
              <a:gd name="connsiteX75" fmla="*/ 3854369 w 4992750"/>
              <a:gd name="connsiteY75" fmla="*/ 740780 h 2558005"/>
              <a:gd name="connsiteX76" fmla="*/ 3935392 w 4992750"/>
              <a:gd name="connsiteY76" fmla="*/ 833378 h 2558005"/>
              <a:gd name="connsiteX77" fmla="*/ 4016415 w 4992750"/>
              <a:gd name="connsiteY77" fmla="*/ 1006998 h 2558005"/>
              <a:gd name="connsiteX78" fmla="*/ 4051139 w 4992750"/>
              <a:gd name="connsiteY78" fmla="*/ 1157469 h 2558005"/>
              <a:gd name="connsiteX79" fmla="*/ 4085863 w 4992750"/>
              <a:gd name="connsiteY79" fmla="*/ 1817226 h 2558005"/>
              <a:gd name="connsiteX80" fmla="*/ 4016415 w 4992750"/>
              <a:gd name="connsiteY80" fmla="*/ 2257064 h 2558005"/>
              <a:gd name="connsiteX81" fmla="*/ 3900668 w 4992750"/>
              <a:gd name="connsiteY81" fmla="*/ 2500132 h 2558005"/>
              <a:gd name="connsiteX82" fmla="*/ 3831220 w 4992750"/>
              <a:gd name="connsiteY82" fmla="*/ 2558005 h 2558005"/>
              <a:gd name="connsiteX83" fmla="*/ 3345083 w 4992750"/>
              <a:gd name="connsiteY83" fmla="*/ 2476983 h 2558005"/>
              <a:gd name="connsiteX84" fmla="*/ 3020992 w 4992750"/>
              <a:gd name="connsiteY84" fmla="*/ 1932973 h 2558005"/>
              <a:gd name="connsiteX85" fmla="*/ 2997843 w 4992750"/>
              <a:gd name="connsiteY85" fmla="*/ 1759352 h 2558005"/>
              <a:gd name="connsiteX86" fmla="*/ 3159888 w 4992750"/>
              <a:gd name="connsiteY86" fmla="*/ 729205 h 2558005"/>
              <a:gd name="connsiteX87" fmla="*/ 3368233 w 4992750"/>
              <a:gd name="connsiteY87" fmla="*/ 266218 h 2558005"/>
              <a:gd name="connsiteX88" fmla="*/ 3588152 w 4992750"/>
              <a:gd name="connsiteY88" fmla="*/ 81023 h 2558005"/>
              <a:gd name="connsiteX89" fmla="*/ 3854369 w 4992750"/>
              <a:gd name="connsiteY89" fmla="*/ 0 h 2558005"/>
              <a:gd name="connsiteX90" fmla="*/ 4155311 w 4992750"/>
              <a:gd name="connsiteY90" fmla="*/ 11575 h 2558005"/>
              <a:gd name="connsiteX91" fmla="*/ 4398380 w 4992750"/>
              <a:gd name="connsiteY91" fmla="*/ 115747 h 2558005"/>
              <a:gd name="connsiteX92" fmla="*/ 4467828 w 4992750"/>
              <a:gd name="connsiteY92" fmla="*/ 138897 h 2558005"/>
              <a:gd name="connsiteX93" fmla="*/ 4595149 w 4992750"/>
              <a:gd name="connsiteY93" fmla="*/ 219919 h 2558005"/>
              <a:gd name="connsiteX94" fmla="*/ 4722471 w 4992750"/>
              <a:gd name="connsiteY94" fmla="*/ 324092 h 2558005"/>
              <a:gd name="connsiteX95" fmla="*/ 4815068 w 4992750"/>
              <a:gd name="connsiteY95" fmla="*/ 462988 h 2558005"/>
              <a:gd name="connsiteX96" fmla="*/ 4884516 w 4992750"/>
              <a:gd name="connsiteY96" fmla="*/ 601884 h 2558005"/>
              <a:gd name="connsiteX97" fmla="*/ 4953964 w 4992750"/>
              <a:gd name="connsiteY97" fmla="*/ 1006998 h 2558005"/>
              <a:gd name="connsiteX98" fmla="*/ 4988688 w 4992750"/>
              <a:gd name="connsiteY98" fmla="*/ 1250066 h 2558005"/>
              <a:gd name="connsiteX99" fmla="*/ 4988688 w 4992750"/>
              <a:gd name="connsiteY99" fmla="*/ 2164466 h 25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992750" h="2558005">
                <a:moveTo>
                  <a:pt x="0" y="2037145"/>
                </a:moveTo>
                <a:cubicBezTo>
                  <a:pt x="29625" y="1859383"/>
                  <a:pt x="4152" y="1989966"/>
                  <a:pt x="115747" y="1655180"/>
                </a:cubicBezTo>
                <a:cubicBezTo>
                  <a:pt x="177941" y="1468599"/>
                  <a:pt x="138612" y="1554963"/>
                  <a:pt x="243068" y="1377388"/>
                </a:cubicBezTo>
                <a:cubicBezTo>
                  <a:pt x="286151" y="1304146"/>
                  <a:pt x="261137" y="1332005"/>
                  <a:pt x="324091" y="1284790"/>
                </a:cubicBezTo>
                <a:cubicBezTo>
                  <a:pt x="331807" y="1273215"/>
                  <a:pt x="336377" y="1258756"/>
                  <a:pt x="347240" y="1250066"/>
                </a:cubicBezTo>
                <a:cubicBezTo>
                  <a:pt x="356767" y="1242444"/>
                  <a:pt x="371051" y="1243948"/>
                  <a:pt x="381964" y="1238492"/>
                </a:cubicBezTo>
                <a:cubicBezTo>
                  <a:pt x="402086" y="1228431"/>
                  <a:pt x="420547" y="1215342"/>
                  <a:pt x="439838" y="1203767"/>
                </a:cubicBezTo>
                <a:lnTo>
                  <a:pt x="625033" y="1215342"/>
                </a:lnTo>
                <a:cubicBezTo>
                  <a:pt x="681280" y="1232798"/>
                  <a:pt x="719632" y="1289317"/>
                  <a:pt x="775504" y="1307940"/>
                </a:cubicBezTo>
                <a:lnTo>
                  <a:pt x="810228" y="1319514"/>
                </a:lnTo>
                <a:cubicBezTo>
                  <a:pt x="903451" y="1412738"/>
                  <a:pt x="874169" y="1366375"/>
                  <a:pt x="914400" y="1446836"/>
                </a:cubicBezTo>
                <a:cubicBezTo>
                  <a:pt x="944893" y="1568816"/>
                  <a:pt x="895974" y="1387358"/>
                  <a:pt x="972273" y="1585732"/>
                </a:cubicBezTo>
                <a:cubicBezTo>
                  <a:pt x="979335" y="1604094"/>
                  <a:pt x="979580" y="1624400"/>
                  <a:pt x="983848" y="1643605"/>
                </a:cubicBezTo>
                <a:cubicBezTo>
                  <a:pt x="987299" y="1659134"/>
                  <a:pt x="991565" y="1674471"/>
                  <a:pt x="995423" y="1689904"/>
                </a:cubicBezTo>
                <a:cubicBezTo>
                  <a:pt x="990479" y="1862945"/>
                  <a:pt x="1032908" y="2008474"/>
                  <a:pt x="960699" y="2152892"/>
                </a:cubicBezTo>
                <a:cubicBezTo>
                  <a:pt x="954478" y="2165335"/>
                  <a:pt x="945635" y="2176296"/>
                  <a:pt x="937549" y="2187616"/>
                </a:cubicBezTo>
                <a:cubicBezTo>
                  <a:pt x="926070" y="2203686"/>
                  <a:pt x="888408" y="2257034"/>
                  <a:pt x="868101" y="2268638"/>
                </a:cubicBezTo>
                <a:cubicBezTo>
                  <a:pt x="854289" y="2276531"/>
                  <a:pt x="837525" y="2277794"/>
                  <a:pt x="821802" y="2280213"/>
                </a:cubicBezTo>
                <a:cubicBezTo>
                  <a:pt x="787271" y="2285526"/>
                  <a:pt x="752354" y="2287930"/>
                  <a:pt x="717630" y="2291788"/>
                </a:cubicBezTo>
                <a:cubicBezTo>
                  <a:pt x="641305" y="2286336"/>
                  <a:pt x="557086" y="2304864"/>
                  <a:pt x="497711" y="2245489"/>
                </a:cubicBezTo>
                <a:cubicBezTo>
                  <a:pt x="485510" y="2233288"/>
                  <a:pt x="482278" y="2214623"/>
                  <a:pt x="474562" y="2199190"/>
                </a:cubicBezTo>
                <a:cubicBezTo>
                  <a:pt x="456639" y="2002045"/>
                  <a:pt x="453200" y="2042651"/>
                  <a:pt x="486136" y="1770927"/>
                </a:cubicBezTo>
                <a:cubicBezTo>
                  <a:pt x="495469" y="1693927"/>
                  <a:pt x="530618" y="1654754"/>
                  <a:pt x="567159" y="1585732"/>
                </a:cubicBezTo>
                <a:cubicBezTo>
                  <a:pt x="567228" y="1585602"/>
                  <a:pt x="615460" y="1479558"/>
                  <a:pt x="636607" y="1458411"/>
                </a:cubicBezTo>
                <a:cubicBezTo>
                  <a:pt x="654076" y="1440942"/>
                  <a:pt x="676118" y="1428639"/>
                  <a:pt x="694481" y="1412112"/>
                </a:cubicBezTo>
                <a:cubicBezTo>
                  <a:pt x="771813" y="1342513"/>
                  <a:pt x="759047" y="1324914"/>
                  <a:pt x="879676" y="1273216"/>
                </a:cubicBezTo>
                <a:cubicBezTo>
                  <a:pt x="906684" y="1261641"/>
                  <a:pt x="933085" y="1248534"/>
                  <a:pt x="960699" y="1238492"/>
                </a:cubicBezTo>
                <a:cubicBezTo>
                  <a:pt x="975649" y="1233056"/>
                  <a:pt x="991906" y="1231948"/>
                  <a:pt x="1006997" y="1226917"/>
                </a:cubicBezTo>
                <a:cubicBezTo>
                  <a:pt x="1026708" y="1220346"/>
                  <a:pt x="1045580" y="1211484"/>
                  <a:pt x="1064871" y="1203767"/>
                </a:cubicBezTo>
                <a:cubicBezTo>
                  <a:pt x="1161327" y="1211484"/>
                  <a:pt x="1258447" y="1213232"/>
                  <a:pt x="1354238" y="1226917"/>
                </a:cubicBezTo>
                <a:cubicBezTo>
                  <a:pt x="1394114" y="1232614"/>
                  <a:pt x="1433081" y="1245496"/>
                  <a:pt x="1469985" y="1261641"/>
                </a:cubicBezTo>
                <a:cubicBezTo>
                  <a:pt x="1538886" y="1291785"/>
                  <a:pt x="1628672" y="1394939"/>
                  <a:pt x="1666754" y="1435261"/>
                </a:cubicBezTo>
                <a:cubicBezTo>
                  <a:pt x="1726064" y="1498059"/>
                  <a:pt x="1723976" y="1497945"/>
                  <a:pt x="1759352" y="1551008"/>
                </a:cubicBezTo>
                <a:cubicBezTo>
                  <a:pt x="1763210" y="1562583"/>
                  <a:pt x="1767574" y="1574001"/>
                  <a:pt x="1770926" y="1585732"/>
                </a:cubicBezTo>
                <a:cubicBezTo>
                  <a:pt x="1775296" y="1601028"/>
                  <a:pt x="1776235" y="1617409"/>
                  <a:pt x="1782501" y="1632031"/>
                </a:cubicBezTo>
                <a:cubicBezTo>
                  <a:pt x="1787981" y="1644817"/>
                  <a:pt x="1797934" y="1655180"/>
                  <a:pt x="1805650" y="1666755"/>
                </a:cubicBezTo>
                <a:cubicBezTo>
                  <a:pt x="1801792" y="1759352"/>
                  <a:pt x="1800679" y="1852105"/>
                  <a:pt x="1794076" y="1944547"/>
                </a:cubicBezTo>
                <a:cubicBezTo>
                  <a:pt x="1792486" y="1966808"/>
                  <a:pt x="1763137" y="2048938"/>
                  <a:pt x="1759352" y="2060294"/>
                </a:cubicBezTo>
                <a:cubicBezTo>
                  <a:pt x="1755494" y="2095018"/>
                  <a:pt x="1755097" y="2130304"/>
                  <a:pt x="1747777" y="2164466"/>
                </a:cubicBezTo>
                <a:cubicBezTo>
                  <a:pt x="1740172" y="2199954"/>
                  <a:pt x="1722287" y="2228689"/>
                  <a:pt x="1701478" y="2257064"/>
                </a:cubicBezTo>
                <a:cubicBezTo>
                  <a:pt x="1667254" y="2303733"/>
                  <a:pt x="1652209" y="2377659"/>
                  <a:pt x="1597306" y="2395960"/>
                </a:cubicBezTo>
                <a:lnTo>
                  <a:pt x="1458410" y="2442259"/>
                </a:lnTo>
                <a:cubicBezTo>
                  <a:pt x="1404395" y="2438401"/>
                  <a:pt x="1347941" y="2447189"/>
                  <a:pt x="1296364" y="2430684"/>
                </a:cubicBezTo>
                <a:cubicBezTo>
                  <a:pt x="1168821" y="2389870"/>
                  <a:pt x="1145266" y="2313996"/>
                  <a:pt x="1076445" y="2210765"/>
                </a:cubicBezTo>
                <a:cubicBezTo>
                  <a:pt x="1038355" y="2096492"/>
                  <a:pt x="1012347" y="2044440"/>
                  <a:pt x="1006997" y="1921398"/>
                </a:cubicBezTo>
                <a:cubicBezTo>
                  <a:pt x="1002352" y="1814554"/>
                  <a:pt x="1040217" y="1727638"/>
                  <a:pt x="1088020" y="1632031"/>
                </a:cubicBezTo>
                <a:cubicBezTo>
                  <a:pt x="1141314" y="1525443"/>
                  <a:pt x="1198270" y="1420437"/>
                  <a:pt x="1261640" y="1319514"/>
                </a:cubicBezTo>
                <a:cubicBezTo>
                  <a:pt x="1324699" y="1219086"/>
                  <a:pt x="1494943" y="1016764"/>
                  <a:pt x="1574157" y="937550"/>
                </a:cubicBezTo>
                <a:cubicBezTo>
                  <a:pt x="1612739" y="898968"/>
                  <a:pt x="1646412" y="854752"/>
                  <a:pt x="1689904" y="821803"/>
                </a:cubicBezTo>
                <a:cubicBezTo>
                  <a:pt x="1774350" y="757828"/>
                  <a:pt x="1864137" y="700746"/>
                  <a:pt x="1956121" y="648183"/>
                </a:cubicBezTo>
                <a:cubicBezTo>
                  <a:pt x="2322843" y="438627"/>
                  <a:pt x="2209032" y="464319"/>
                  <a:pt x="2453833" y="439838"/>
                </a:cubicBezTo>
                <a:cubicBezTo>
                  <a:pt x="2546430" y="451413"/>
                  <a:pt x="2640242" y="455655"/>
                  <a:pt x="2731625" y="474562"/>
                </a:cubicBezTo>
                <a:cubicBezTo>
                  <a:pt x="2753656" y="479120"/>
                  <a:pt x="2777924" y="489995"/>
                  <a:pt x="2789499" y="509286"/>
                </a:cubicBezTo>
                <a:cubicBezTo>
                  <a:pt x="2837470" y="589237"/>
                  <a:pt x="2873210" y="676368"/>
                  <a:pt x="2905245" y="763930"/>
                </a:cubicBezTo>
                <a:cubicBezTo>
                  <a:pt x="2931289" y="835118"/>
                  <a:pt x="2963119" y="983849"/>
                  <a:pt x="2963119" y="983849"/>
                </a:cubicBezTo>
                <a:cubicBezTo>
                  <a:pt x="2974694" y="1080305"/>
                  <a:pt x="2988633" y="1176506"/>
                  <a:pt x="2997843" y="1273216"/>
                </a:cubicBezTo>
                <a:cubicBezTo>
                  <a:pt x="3004072" y="1338623"/>
                  <a:pt x="3009417" y="1404282"/>
                  <a:pt x="3009417" y="1469985"/>
                </a:cubicBezTo>
                <a:cubicBezTo>
                  <a:pt x="3009417" y="1620505"/>
                  <a:pt x="3011721" y="1771519"/>
                  <a:pt x="2997843" y="1921398"/>
                </a:cubicBezTo>
                <a:cubicBezTo>
                  <a:pt x="2992321" y="1981039"/>
                  <a:pt x="2970485" y="2038196"/>
                  <a:pt x="2951544" y="2095018"/>
                </a:cubicBezTo>
                <a:cubicBezTo>
                  <a:pt x="2939528" y="2131067"/>
                  <a:pt x="2921169" y="2164688"/>
                  <a:pt x="2905245" y="2199190"/>
                </a:cubicBezTo>
                <a:cubicBezTo>
                  <a:pt x="2898014" y="2214856"/>
                  <a:pt x="2891667" y="2231132"/>
                  <a:pt x="2882096" y="2245489"/>
                </a:cubicBezTo>
                <a:cubicBezTo>
                  <a:pt x="2860695" y="2277591"/>
                  <a:pt x="2837175" y="2308303"/>
                  <a:pt x="2812648" y="2338086"/>
                </a:cubicBezTo>
                <a:cubicBezTo>
                  <a:pt x="2783113" y="2373950"/>
                  <a:pt x="2757714" y="2415057"/>
                  <a:pt x="2720050" y="2442259"/>
                </a:cubicBezTo>
                <a:cubicBezTo>
                  <a:pt x="2646887" y="2495099"/>
                  <a:pt x="2572323" y="2491755"/>
                  <a:pt x="2488557" y="2500132"/>
                </a:cubicBezTo>
                <a:cubicBezTo>
                  <a:pt x="2457691" y="2480841"/>
                  <a:pt x="2419261" y="2470221"/>
                  <a:pt x="2395959" y="2442259"/>
                </a:cubicBezTo>
                <a:cubicBezTo>
                  <a:pt x="2293737" y="2319594"/>
                  <a:pt x="2309869" y="2248715"/>
                  <a:pt x="2291787" y="2095018"/>
                </a:cubicBezTo>
                <a:cubicBezTo>
                  <a:pt x="2311078" y="2010137"/>
                  <a:pt x="2318413" y="1921619"/>
                  <a:pt x="2349661" y="1840375"/>
                </a:cubicBezTo>
                <a:cubicBezTo>
                  <a:pt x="2766957" y="755405"/>
                  <a:pt x="2535311" y="1336081"/>
                  <a:pt x="2789499" y="891251"/>
                </a:cubicBezTo>
                <a:cubicBezTo>
                  <a:pt x="2835835" y="810163"/>
                  <a:pt x="2829978" y="787114"/>
                  <a:pt x="2893671" y="717631"/>
                </a:cubicBezTo>
                <a:cubicBezTo>
                  <a:pt x="2953351" y="652526"/>
                  <a:pt x="2983139" y="656317"/>
                  <a:pt x="3055716" y="601884"/>
                </a:cubicBezTo>
                <a:cubicBezTo>
                  <a:pt x="3174962" y="512449"/>
                  <a:pt x="3011718" y="594283"/>
                  <a:pt x="3183038" y="520861"/>
                </a:cubicBezTo>
                <a:lnTo>
                  <a:pt x="3449255" y="544011"/>
                </a:lnTo>
                <a:cubicBezTo>
                  <a:pt x="3472599" y="546426"/>
                  <a:pt x="3496273" y="548683"/>
                  <a:pt x="3518704" y="555585"/>
                </a:cubicBezTo>
                <a:cubicBezTo>
                  <a:pt x="3546788" y="564226"/>
                  <a:pt x="3572055" y="580426"/>
                  <a:pt x="3599726" y="590309"/>
                </a:cubicBezTo>
                <a:cubicBezTo>
                  <a:pt x="3626178" y="599756"/>
                  <a:pt x="3653741" y="605742"/>
                  <a:pt x="3680749" y="613459"/>
                </a:cubicBezTo>
                <a:cubicBezTo>
                  <a:pt x="3761156" y="663713"/>
                  <a:pt x="3787103" y="673513"/>
                  <a:pt x="3854369" y="740780"/>
                </a:cubicBezTo>
                <a:cubicBezTo>
                  <a:pt x="3883370" y="769781"/>
                  <a:pt x="3914067" y="798344"/>
                  <a:pt x="3935392" y="833378"/>
                </a:cubicBezTo>
                <a:cubicBezTo>
                  <a:pt x="3968598" y="887931"/>
                  <a:pt x="3989407" y="949125"/>
                  <a:pt x="4016415" y="1006998"/>
                </a:cubicBezTo>
                <a:cubicBezTo>
                  <a:pt x="4027990" y="1057155"/>
                  <a:pt x="4047067" y="1106155"/>
                  <a:pt x="4051139" y="1157469"/>
                </a:cubicBezTo>
                <a:cubicBezTo>
                  <a:pt x="4129050" y="2139156"/>
                  <a:pt x="4039399" y="1491989"/>
                  <a:pt x="4085863" y="1817226"/>
                </a:cubicBezTo>
                <a:cubicBezTo>
                  <a:pt x="4074006" y="1983220"/>
                  <a:pt x="4074054" y="2084147"/>
                  <a:pt x="4016415" y="2257064"/>
                </a:cubicBezTo>
                <a:cubicBezTo>
                  <a:pt x="3977441" y="2373985"/>
                  <a:pt x="3979638" y="2408001"/>
                  <a:pt x="3900668" y="2500132"/>
                </a:cubicBezTo>
                <a:cubicBezTo>
                  <a:pt x="3881057" y="2523011"/>
                  <a:pt x="3854369" y="2538714"/>
                  <a:pt x="3831220" y="2558005"/>
                </a:cubicBezTo>
                <a:cubicBezTo>
                  <a:pt x="3669174" y="2530998"/>
                  <a:pt x="3488266" y="2557523"/>
                  <a:pt x="3345083" y="2476983"/>
                </a:cubicBezTo>
                <a:cubicBezTo>
                  <a:pt x="3138858" y="2360982"/>
                  <a:pt x="3086552" y="2129652"/>
                  <a:pt x="3020992" y="1932973"/>
                </a:cubicBezTo>
                <a:cubicBezTo>
                  <a:pt x="3013276" y="1875099"/>
                  <a:pt x="2997843" y="1817738"/>
                  <a:pt x="2997843" y="1759352"/>
                </a:cubicBezTo>
                <a:cubicBezTo>
                  <a:pt x="2997843" y="1308741"/>
                  <a:pt x="2999278" y="1146791"/>
                  <a:pt x="3159888" y="729205"/>
                </a:cubicBezTo>
                <a:cubicBezTo>
                  <a:pt x="3220797" y="570843"/>
                  <a:pt x="3266981" y="405440"/>
                  <a:pt x="3368233" y="266218"/>
                </a:cubicBezTo>
                <a:cubicBezTo>
                  <a:pt x="3410802" y="207685"/>
                  <a:pt x="3530284" y="113731"/>
                  <a:pt x="3588152" y="81023"/>
                </a:cubicBezTo>
                <a:cubicBezTo>
                  <a:pt x="3697620" y="19150"/>
                  <a:pt x="3737254" y="21294"/>
                  <a:pt x="3854369" y="0"/>
                </a:cubicBezTo>
                <a:lnTo>
                  <a:pt x="4155311" y="11575"/>
                </a:lnTo>
                <a:cubicBezTo>
                  <a:pt x="4241531" y="29920"/>
                  <a:pt x="4314753" y="87871"/>
                  <a:pt x="4398380" y="115747"/>
                </a:cubicBezTo>
                <a:cubicBezTo>
                  <a:pt x="4421529" y="123464"/>
                  <a:pt x="4446262" y="127480"/>
                  <a:pt x="4467828" y="138897"/>
                </a:cubicBezTo>
                <a:cubicBezTo>
                  <a:pt x="4512287" y="162434"/>
                  <a:pt x="4553632" y="191513"/>
                  <a:pt x="4595149" y="219919"/>
                </a:cubicBezTo>
                <a:cubicBezTo>
                  <a:pt x="4612395" y="231719"/>
                  <a:pt x="4697991" y="290710"/>
                  <a:pt x="4722471" y="324092"/>
                </a:cubicBezTo>
                <a:cubicBezTo>
                  <a:pt x="4755377" y="368964"/>
                  <a:pt x="4787461" y="414675"/>
                  <a:pt x="4815068" y="462988"/>
                </a:cubicBezTo>
                <a:cubicBezTo>
                  <a:pt x="4970920" y="735729"/>
                  <a:pt x="4802252" y="478486"/>
                  <a:pt x="4884516" y="601884"/>
                </a:cubicBezTo>
                <a:cubicBezTo>
                  <a:pt x="4907665" y="736922"/>
                  <a:pt x="4934588" y="871367"/>
                  <a:pt x="4953964" y="1006998"/>
                </a:cubicBezTo>
                <a:cubicBezTo>
                  <a:pt x="4965539" y="1088021"/>
                  <a:pt x="4986234" y="1168258"/>
                  <a:pt x="4988688" y="1250066"/>
                </a:cubicBezTo>
                <a:cubicBezTo>
                  <a:pt x="4997828" y="1554729"/>
                  <a:pt x="4988688" y="1859666"/>
                  <a:pt x="4988688" y="2164466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409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7F51-582D-5BA3-286A-06C019E4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DB6B253-D6D9-1B83-4D50-F3ECB3DB9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EDD1F8C7-6F95-73B3-3EF1-9F2EFFA51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1516C1CA-556C-BE6C-9722-9F67C399E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29E0DB2E-43CD-1F1F-35D3-65607D60F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9552772-705C-B260-5FC3-1BAAC6BC8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E30B186-1BC2-DF7A-E1EF-7E4EE67E2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06CC596A-E5E0-BDF7-AFFE-204E36390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D59658FA-AFDF-3E49-9D0F-9048A744E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E4A0051B-01E9-FAB3-9BC0-CD52D231457D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D3C7B49-A66B-F2DE-A24B-A0A222A432B0}"/>
              </a:ext>
            </a:extLst>
          </p:cNvPr>
          <p:cNvSpPr txBox="1"/>
          <p:nvPr/>
        </p:nvSpPr>
        <p:spPr>
          <a:xfrm>
            <a:off x="1403014" y="2808558"/>
            <a:ext cx="34972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Governance</a:t>
            </a:r>
            <a:endParaRPr lang="it-IT" sz="3200" b="1" dirty="0"/>
          </a:p>
          <a:p>
            <a:endParaRPr lang="it-IT" sz="2000" b="1" dirty="0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F3A96980-76EB-BAD1-669E-56FCA984AF1C}"/>
              </a:ext>
            </a:extLst>
          </p:cNvPr>
          <p:cNvSpPr/>
          <p:nvPr/>
        </p:nvSpPr>
        <p:spPr>
          <a:xfrm>
            <a:off x="4272791" y="2844438"/>
            <a:ext cx="851659" cy="647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7BA30FD-6243-6EFC-F6A0-DFD24CA45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89" y="3765760"/>
            <a:ext cx="1999102" cy="167787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0B7F45E-5BDC-CE57-475E-FAE3C3B57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79" y="698493"/>
            <a:ext cx="3104370" cy="177632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95B537-17C0-B3F6-B460-255E46C864D3}"/>
              </a:ext>
            </a:extLst>
          </p:cNvPr>
          <p:cNvSpPr txBox="1"/>
          <p:nvPr/>
        </p:nvSpPr>
        <p:spPr>
          <a:xfrm>
            <a:off x="5213663" y="1053296"/>
            <a:ext cx="567811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FF00"/>
                </a:solidFill>
              </a:rPr>
              <a:t>La Via dei Focei = </a:t>
            </a:r>
            <a:r>
              <a:rPr lang="it-IT" sz="2000" dirty="0"/>
              <a:t>Associazione internazionale :</a:t>
            </a:r>
            <a:endParaRPr lang="it-IT" sz="2000" dirty="0">
              <a:solidFill>
                <a:srgbClr val="FFFF00"/>
              </a:solidFill>
            </a:endParaRPr>
          </a:p>
          <a:p>
            <a:r>
              <a:rPr lang="it-IT" sz="2000" dirty="0"/>
              <a:t>Sede: Comune di Ascea</a:t>
            </a:r>
          </a:p>
          <a:p>
            <a:endParaRPr lang="it-IT" dirty="0"/>
          </a:p>
          <a:p>
            <a:r>
              <a:rPr lang="it-IT" sz="2000" dirty="0">
                <a:solidFill>
                  <a:srgbClr val="FFFF00"/>
                </a:solidFill>
              </a:rPr>
              <a:t>Soci: </a:t>
            </a:r>
            <a:r>
              <a:rPr lang="it-IT" sz="2000" dirty="0"/>
              <a:t>ordinari, di rappresentanza, onorari</a:t>
            </a:r>
          </a:p>
          <a:p>
            <a:r>
              <a:rPr lang="it-IT" sz="2000" dirty="0"/>
              <a:t>Amici della Via dei Focei</a:t>
            </a:r>
          </a:p>
          <a:p>
            <a:endParaRPr lang="it-IT" dirty="0"/>
          </a:p>
          <a:p>
            <a:r>
              <a:rPr lang="it-IT" sz="2000" dirty="0">
                <a:solidFill>
                  <a:srgbClr val="FFFF00"/>
                </a:solidFill>
              </a:rPr>
              <a:t>Struttura: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Assemblea dei Soci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Consiglio direttivo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Presidente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Direzione Esecutiva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Comitato scientifico internazionale</a:t>
            </a:r>
          </a:p>
          <a:p>
            <a:endParaRPr lang="it-IT" sz="2000" dirty="0"/>
          </a:p>
          <a:p>
            <a:r>
              <a:rPr lang="it-IT" sz="2000" dirty="0">
                <a:solidFill>
                  <a:srgbClr val="FFFF00"/>
                </a:solidFill>
              </a:rPr>
              <a:t>Web Site </a:t>
            </a:r>
          </a:p>
          <a:p>
            <a:r>
              <a:rPr lang="it-IT" sz="2000" dirty="0"/>
              <a:t>www.associazionelaviadeifocei.it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3C047A5-1A5D-F6D7-9874-AF81D11DACE0}"/>
              </a:ext>
            </a:extLst>
          </p:cNvPr>
          <p:cNvSpPr txBox="1"/>
          <p:nvPr/>
        </p:nvSpPr>
        <p:spPr>
          <a:xfrm>
            <a:off x="6594437" y="347281"/>
            <a:ext cx="3104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3"/>
                </a:solidFill>
              </a:rPr>
              <a:t>Organizzazione </a:t>
            </a:r>
          </a:p>
        </p:txBody>
      </p:sp>
    </p:spTree>
    <p:extLst>
      <p:ext uri="{BB962C8B-B14F-4D97-AF65-F5344CB8AC3E}">
        <p14:creationId xmlns:p14="http://schemas.microsoft.com/office/powerpoint/2010/main" val="18389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1131-7AC4-1CC3-3F89-618404C27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12652252-A658-521B-B3ED-933E65501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DF5D7A2-0B24-7DB6-9940-DAB52667C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E7C20239-CEDD-6290-1D5B-D5CACB16E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B25923A3-12AA-A130-D1C3-B18D304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42A76992-8EDC-E7B8-3D58-50AD03B5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7B16AC40-4B3F-7775-35B5-1DC69F2C7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28542A28-B9DC-AB8E-704C-EA666881C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8F4C62C8-2111-D6BD-2CAB-78B9DEFB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9ADA7B86-6A25-1488-0D8B-69088C250576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D73F30-94D1-8F88-6CA8-840F92BCB019}"/>
              </a:ext>
            </a:extLst>
          </p:cNvPr>
          <p:cNvSpPr txBox="1"/>
          <p:nvPr/>
        </p:nvSpPr>
        <p:spPr>
          <a:xfrm>
            <a:off x="1403014" y="2808558"/>
            <a:ext cx="34972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Governance</a:t>
            </a:r>
            <a:endParaRPr lang="it-IT" sz="3200" b="1" dirty="0"/>
          </a:p>
          <a:p>
            <a:endParaRPr lang="it-IT" sz="2000" b="1" dirty="0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1A593E84-3895-1540-4804-DEA5E48FDF1C}"/>
              </a:ext>
            </a:extLst>
          </p:cNvPr>
          <p:cNvSpPr/>
          <p:nvPr/>
        </p:nvSpPr>
        <p:spPr>
          <a:xfrm>
            <a:off x="4272791" y="2844438"/>
            <a:ext cx="851659" cy="647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BE2DFCB-9C18-F9CC-539A-2214160D3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89" y="3765760"/>
            <a:ext cx="1999102" cy="167787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E8DB4940-6443-0A55-1803-9CD43161D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79" y="698493"/>
            <a:ext cx="3104370" cy="177632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D390FB-9EEC-5662-A19B-BA038C4F5A55}"/>
              </a:ext>
            </a:extLst>
          </p:cNvPr>
          <p:cNvSpPr txBox="1"/>
          <p:nvPr/>
        </p:nvSpPr>
        <p:spPr>
          <a:xfrm>
            <a:off x="5707420" y="790991"/>
            <a:ext cx="567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3"/>
                </a:solidFill>
              </a:rPr>
              <a:t>Prime ipotesi di Attività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B412F3D-4FC5-69BE-55E6-D21DBF7C145B}"/>
              </a:ext>
            </a:extLst>
          </p:cNvPr>
          <p:cNvSpPr txBox="1"/>
          <p:nvPr/>
        </p:nvSpPr>
        <p:spPr>
          <a:xfrm>
            <a:off x="5595956" y="2190953"/>
            <a:ext cx="4470661" cy="302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Gastronomy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Archaeology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Tourism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Cultural Activities</a:t>
            </a: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Youth</a:t>
            </a: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it-IT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Governance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6656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77D6F-CBEE-DA49-F437-AA8E2733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1C851147-19FA-8BF6-F40C-6655C743D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51A0C4E-A66E-C4BE-39D3-FA8E9AF42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48965A9-19AF-C6D7-4E1E-7352F308F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97D36665-5A19-BED4-5D54-E60B912D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97A2C4CD-DAB6-631E-5104-A5229D595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379CE472-30A1-5FCE-2708-1590A0B6E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E1E448D3-179C-5C35-AFD4-F57B66552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8FCFC4D2-7643-50CB-8E6C-8C557B6DD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5653159A-DBA7-6154-5F12-24D46D84FD99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3C952BC-F010-1416-9707-B980F16BF795}"/>
              </a:ext>
            </a:extLst>
          </p:cNvPr>
          <p:cNvSpPr txBox="1"/>
          <p:nvPr/>
        </p:nvSpPr>
        <p:spPr>
          <a:xfrm>
            <a:off x="6506235" y="1147816"/>
            <a:ext cx="567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3"/>
                </a:solidFill>
              </a:rPr>
              <a:t>Prime ipotesi di Attività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31DBF4-1FC5-C26E-C6B0-E9549EA82B78}"/>
              </a:ext>
            </a:extLst>
          </p:cNvPr>
          <p:cNvSpPr txBox="1"/>
          <p:nvPr/>
        </p:nvSpPr>
        <p:spPr>
          <a:xfrm>
            <a:off x="6196534" y="2054707"/>
            <a:ext cx="4416364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Gastronomy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Archaeology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Tourism</a:t>
            </a: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Cultural Activities</a:t>
            </a: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r>
              <a:rPr lang="it-IT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Youth</a:t>
            </a:r>
          </a:p>
          <a:p>
            <a:pPr marL="1143000" lvl="2" indent="-228600">
              <a:lnSpc>
                <a:spcPct val="115000"/>
              </a:lnSpc>
              <a:buFont typeface="+mj-lt"/>
              <a:buAutoNum type="alphaLcPeriod"/>
            </a:pPr>
            <a:endParaRPr lang="it-IT" sz="24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15000"/>
              </a:lnSpc>
            </a:pPr>
            <a:endParaRPr lang="it-IT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2F8ADB23-93C6-61FC-FA51-B7804F1CC3D1}"/>
              </a:ext>
            </a:extLst>
          </p:cNvPr>
          <p:cNvSpPr txBox="1">
            <a:spLocks/>
          </p:cNvSpPr>
          <p:nvPr/>
        </p:nvSpPr>
        <p:spPr>
          <a:xfrm>
            <a:off x="1648589" y="3182879"/>
            <a:ext cx="3639664" cy="2976135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6400" b="1" dirty="0"/>
              <a:t>Cooperazione nella ricerca e nello sviluppo</a:t>
            </a:r>
            <a:endParaRPr lang="it-IT" sz="6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6400" b="1" dirty="0"/>
              <a:t>Valorizzazione della memoria, della storia e del patrimonio europeo</a:t>
            </a:r>
            <a:endParaRPr lang="it-IT" sz="6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6400" b="1" dirty="0"/>
              <a:t>Scambi culturali ed educativi per giovani europei</a:t>
            </a:r>
            <a:endParaRPr lang="it-IT" sz="6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6400" b="1" dirty="0"/>
              <a:t>Pratiche culturali e artistiche contemporanee</a:t>
            </a:r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6400" b="1" dirty="0"/>
              <a:t>Turismo culturale e sviluppo culturale sostenibile</a:t>
            </a:r>
            <a:endParaRPr lang="it-IT" sz="6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7EDD49-A894-D51F-CAFB-5E5DC9FE0993}"/>
              </a:ext>
            </a:extLst>
          </p:cNvPr>
          <p:cNvSpPr txBox="1"/>
          <p:nvPr/>
        </p:nvSpPr>
        <p:spPr>
          <a:xfrm>
            <a:off x="1648589" y="1068220"/>
            <a:ext cx="567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3"/>
                </a:solidFill>
              </a:rPr>
              <a:t>I Campi richiesti 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6B1043-B4F9-05E0-D8FB-5D69CD52A626}"/>
              </a:ext>
            </a:extLst>
          </p:cNvPr>
          <p:cNvSpPr txBox="1"/>
          <p:nvPr/>
        </p:nvSpPr>
        <p:spPr>
          <a:xfrm>
            <a:off x="7511896" y="4918228"/>
            <a:ext cx="2475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kern="100" dirty="0">
                <a:solidFill>
                  <a:srgbClr val="FFFF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Governance</a:t>
            </a:r>
          </a:p>
        </p:txBody>
      </p:sp>
    </p:spTree>
    <p:extLst>
      <p:ext uri="{BB962C8B-B14F-4D97-AF65-F5344CB8AC3E}">
        <p14:creationId xmlns:p14="http://schemas.microsoft.com/office/powerpoint/2010/main" val="2625682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1AB37-BA6C-6179-63B0-E1C991491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59B90020-DEE4-5E1E-2123-5717D15C1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E4C8D6E-6251-5208-5559-68D7CD96A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2C9D2E9-6EC9-2EF4-75A9-C3A9CFCAC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6CD4161A-F2EF-9E6D-7CC1-ECA45330D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128793BD-3271-AB4B-4F1A-AB7617B9C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F7CC5CF1-62D5-1210-F315-93A8716BA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EEF8821E-33F5-4E2B-0371-A091E7F45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F51BEFD9-FC66-85F6-D909-463999388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191C2CBD-27FA-4DEC-603A-921391EEA41A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4BF6BE4-D574-24C9-1B4B-D42BDB743A6A}"/>
              </a:ext>
            </a:extLst>
          </p:cNvPr>
          <p:cNvSpPr txBox="1"/>
          <p:nvPr/>
        </p:nvSpPr>
        <p:spPr>
          <a:xfrm>
            <a:off x="1198880" y="1270000"/>
            <a:ext cx="9006841" cy="3536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Define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composition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the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structures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envisaged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the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Statute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the Association (Definire la composizione delle strutture previste dallo Statuto dell’Associazione)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Define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annual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membership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fee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participating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organisations</a:t>
            </a: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(Definire la quota associativa annuale degli Enti partecipanti) </a:t>
            </a:r>
          </a:p>
        </p:txBody>
      </p:sp>
    </p:spTree>
    <p:extLst>
      <p:ext uri="{BB962C8B-B14F-4D97-AF65-F5344CB8AC3E}">
        <p14:creationId xmlns:p14="http://schemas.microsoft.com/office/powerpoint/2010/main" val="2006103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A758F0-393B-4B1D-982C-AD52A38C838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20C3BE9-B80F-42DD-B3CF-AC060017D1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453241-7E3B-42A5-BE0A-EDA7F3D107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2567</TotalTime>
  <Words>1067</Words>
  <Application>Microsoft Office PowerPoint</Application>
  <PresentationFormat>Widescreen</PresentationFormat>
  <Paragraphs>186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Aptos</vt:lpstr>
      <vt:lpstr>Arial</vt:lpstr>
      <vt:lpstr>Calibri</vt:lpstr>
      <vt:lpstr>Calisto MT</vt:lpstr>
      <vt:lpstr>MS Shell Dlg 2</vt:lpstr>
      <vt:lpstr>Open Sans</vt:lpstr>
      <vt:lpstr>Symbol</vt:lpstr>
      <vt:lpstr>Wingdings</vt:lpstr>
      <vt:lpstr>Wingdings 3</vt:lpstr>
      <vt:lpstr>Madison</vt:lpstr>
      <vt:lpstr>                 Foca: meeting 4 maggio 2025 </vt:lpstr>
      <vt:lpstr>Presentazione standard di PowerPoint</vt:lpstr>
      <vt:lpstr>Ascea si è preparata così:  usando il modello    dell’Organizzazione-Territoriale       </vt:lpstr>
      <vt:lpstr>Ha aggregato 45 Comuni       </vt:lpstr>
      <vt:lpstr>      ha stabilito accordi e sottoscritto protocolli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Cammino dei Focei    differenze da rimarcare?</vt:lpstr>
      <vt:lpstr>Presentazione standard di PowerPoint</vt:lpstr>
      <vt:lpstr>Presentazione standard di PowerPoint</vt:lpstr>
      <vt:lpstr>Presentazione standard di PowerPoint</vt:lpstr>
      <vt:lpstr>Cosa fare ?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</dc:creator>
  <cp:lastModifiedBy>RENATO DI GREGORIO</cp:lastModifiedBy>
  <cp:revision>13</cp:revision>
  <dcterms:created xsi:type="dcterms:W3CDTF">2021-09-24T17:03:13Z</dcterms:created>
  <dcterms:modified xsi:type="dcterms:W3CDTF">2025-05-04T09:52:51Z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