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20" r:id="rId4"/>
  </p:sldMasterIdLst>
  <p:notesMasterIdLst>
    <p:notesMasterId r:id="rId36"/>
  </p:notesMasterIdLst>
  <p:handoutMasterIdLst>
    <p:handoutMasterId r:id="rId37"/>
  </p:handoutMasterIdLst>
  <p:sldIdLst>
    <p:sldId id="256" r:id="rId5"/>
    <p:sldId id="338" r:id="rId6"/>
    <p:sldId id="305" r:id="rId7"/>
    <p:sldId id="310" r:id="rId8"/>
    <p:sldId id="324" r:id="rId9"/>
    <p:sldId id="307" r:id="rId10"/>
    <p:sldId id="339" r:id="rId11"/>
    <p:sldId id="340" r:id="rId12"/>
    <p:sldId id="341" r:id="rId13"/>
    <p:sldId id="306" r:id="rId14"/>
    <p:sldId id="309" r:id="rId15"/>
    <p:sldId id="342" r:id="rId16"/>
    <p:sldId id="311" r:id="rId17"/>
    <p:sldId id="325" r:id="rId18"/>
    <p:sldId id="312" r:id="rId19"/>
    <p:sldId id="314" r:id="rId20"/>
    <p:sldId id="326" r:id="rId21"/>
    <p:sldId id="317" r:id="rId22"/>
    <p:sldId id="318" r:id="rId23"/>
    <p:sldId id="319" r:id="rId24"/>
    <p:sldId id="320" r:id="rId25"/>
    <p:sldId id="327" r:id="rId26"/>
    <p:sldId id="336" r:id="rId27"/>
    <p:sldId id="331" r:id="rId28"/>
    <p:sldId id="332" r:id="rId29"/>
    <p:sldId id="333" r:id="rId30"/>
    <p:sldId id="344" r:id="rId31"/>
    <p:sldId id="345" r:id="rId32"/>
    <p:sldId id="334" r:id="rId33"/>
    <p:sldId id="343" r:id="rId34"/>
    <p:sldId id="346" r:id="rId35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96706"/>
    <a:srgbClr val="04291F"/>
    <a:srgbClr val="D2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7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9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31E7933-A8DF-4F35-ABD9-38F01AAE0F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6ADD7D4-A036-47D1-8641-9484CA5D2D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45455-771D-4CFA-A4C2-F5A7014DCCB3}" type="datetimeFigureOut">
              <a:rPr lang="it-IT" smtClean="0"/>
              <a:t>02/05/2025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B9361EB-E37E-4A41-9198-D52F4A17C2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A8D6CB4-9961-4642-A8AC-0F4297EE27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2423A-FE01-46EF-9355-C251B2BB7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7216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BEA71-EDF8-495D-B044-461D22A63BB1}" type="datetimeFigureOut">
              <a:rPr lang="it-IT" noProof="0" smtClean="0"/>
              <a:t>01/05/2025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97009-0A9A-4EBC-AEE8-DA57ACA0C631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111446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rtlCol="0" anchor="t">
            <a:normAutofit/>
          </a:bodyPr>
          <a:lstStyle>
            <a:lvl1pPr algn="r">
              <a:defRPr sz="60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4303E3-D878-4116-BA55-BC47199998B0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Ins="45720"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3" name="Casella di testo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24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9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A5DCA-ADDE-4990-B7E0-45404BDB5C7B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Casella di testo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43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5" name="Rettangolo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Casella di testo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rtlCol="0" anchor="t">
            <a:normAutofit/>
          </a:bodyPr>
          <a:lstStyle>
            <a:lvl1pPr algn="r"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2773968" y="2268786"/>
            <a:ext cx="7791931" cy="878468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Modificare gli stili del testo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9230BB-C101-446A-BD7E-60CEADEF576F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809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7" name="Rettangolo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97B0E-ADA0-42F9-961B-66A15BF31441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0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1" name="Rettangolo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Casella di testo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67E876-F4DD-416A-AA13-7B77F95EF1BF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78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8954C-2FCE-44D4-8152-BF2A73D823F5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Casella di testo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5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7A6AF6-1FB2-4A54-BDED-FCB69DB0B798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019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6" name="Rettangolo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rtlCol="0" anchor="ctr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FC89F6-0E40-4B96-92F8-06C6FE51CC2A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972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0" name="Casella di testo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rtlCol="0" anchor="b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1D773D-B082-4280-A103-CEE1B0384589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721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Casella di testo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BB92F9-6B13-43F2-AF47-0F435C71C547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923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Casella di testo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it-IT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9274B3-7213-4EDB-8985-D3466F123600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004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  <a:p>
            <a:pPr lvl="5" rtl="0"/>
            <a:r>
              <a:rPr lang="it-IT"/>
              <a:t>Sesto livello</a:t>
            </a:r>
          </a:p>
          <a:p>
            <a:pPr lvl="6" rtl="0"/>
            <a:r>
              <a:rPr lang="it-IT"/>
              <a:t>Settimo livello</a:t>
            </a:r>
          </a:p>
          <a:p>
            <a:pPr lvl="7" rtl="0"/>
            <a:r>
              <a:rPr lang="it-IT"/>
              <a:t>Ottavo livello</a:t>
            </a:r>
          </a:p>
          <a:p>
            <a:pPr lvl="8" rtl="0"/>
            <a:r>
              <a:rPr lang="it-IT"/>
              <a:t>Nono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/>
            <a:fld id="{DFE1BCEE-1ECA-40C5-A488-6F7B7F22BAD3}" type="datetime1">
              <a:rPr lang="it-IT" smtClean="0"/>
              <a:t>01/05/2025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/>
              <a:t>Ergonomia dei Cammini e Formazione di R. Di Gregorio - 25 settembre 2021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57" name="Rettangolo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303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routesolivetree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facebook.com/OliveTreeRout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livetreeroute.gr/en/" TargetMode="External"/><Relationship Id="rId5" Type="http://schemas.openxmlformats.org/officeDocument/2006/relationships/hyperlink" Target="mailto:info@olivetreeroute.gr" TargetMode="External"/><Relationship Id="rId4" Type="http://schemas.openxmlformats.org/officeDocument/2006/relationships/image" Target="../media/image31.png"/><Relationship Id="rId9" Type="http://schemas.openxmlformats.org/officeDocument/2006/relationships/hyperlink" Target="https://gr.linkedin.com/in/the-routes-of-the-olive-tree-17044b21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livetreeroute.gr/?page_id=12480" TargetMode="External"/><Relationship Id="rId5" Type="http://schemas.openxmlformats.org/officeDocument/2006/relationships/hyperlink" Target="https://olivetreeroute.gr/?page_id=12566" TargetMode="External"/><Relationship Id="rId4" Type="http://schemas.openxmlformats.org/officeDocument/2006/relationships/hyperlink" Target="https://olivetreeroute.gr/who-we-are-en/administration-en/regional-en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054" y="779916"/>
            <a:ext cx="9566957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pPr rtl="0"/>
            <a:r>
              <a:rPr lang="it-IT" sz="4200" dirty="0"/>
              <a:t>                      Gemellaggio Ascea – Foca 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7113" y="6161915"/>
            <a:ext cx="8286075" cy="381693"/>
          </a:xfrm>
          <a:prstGeom prst="parallelogram">
            <a:avLst>
              <a:gd name="adj" fmla="val 100759"/>
            </a:avLst>
          </a:prstGeom>
        </p:spPr>
        <p:txBody>
          <a:bodyPr lIns="0" rIns="0" rtlCol="0">
            <a:noAutofit/>
          </a:bodyPr>
          <a:lstStyle/>
          <a:p>
            <a:pPr algn="ctr" rtl="0">
              <a:lnSpc>
                <a:spcPct val="110000"/>
              </a:lnSpc>
            </a:pPr>
            <a:r>
              <a:rPr lang="it-IT" sz="1200" b="1" dirty="0"/>
              <a:t>Progetto  Itinerario culturale del Consiglio d’Europa  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dirty="0"/>
              <a:t>Sottoscritto il 22 marzo 2023  </a:t>
            </a:r>
          </a:p>
          <a:p>
            <a:pPr algn="ctr"/>
            <a:endParaRPr lang="it-IT" sz="2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62" y="2605087"/>
            <a:ext cx="57816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15A1A-B260-0055-E452-B66E3BCD1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46B0DDC-F152-EF66-6F74-93C23FA13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6A17D75-3386-24AA-D73D-0A4D66CE5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3ADCFC36-515F-3514-D19D-12FE0557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E85A3118-08A1-A0F4-BEEF-F4FBD3DAF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C368FDB5-2FBB-B47D-AAE5-1052F53D9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E41DEC8C-3EA7-4FE5-D38F-7AB12B5D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A463D7A5-918C-E655-8D1D-FEB33A644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2FEB2F6-1BAF-5422-EA46-8AEDBB14D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92F8AA36-2D60-4097-1A28-871607966AB0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5" name="Immagine 4" descr="Immagine che contiene vestiti, interno, muro, abito&#10;&#10;Il contenuto generato dall'IA potrebbe non essere corretto.">
            <a:extLst>
              <a:ext uri="{FF2B5EF4-FFF2-40B4-BE49-F238E27FC236}">
                <a16:creationId xmlns:a16="http://schemas.microsoft.com/office/drawing/2014/main" id="{06FA4871-E5B3-C2E9-4E54-A80CB59B8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395" y="858183"/>
            <a:ext cx="8382064" cy="47417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659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095" y="532266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2 Obiettivi – art. 1  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6046" y="2843203"/>
            <a:ext cx="2605087" cy="742472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647950" y="1333500"/>
            <a:ext cx="8248649" cy="4591049"/>
          </a:xfrm>
        </p:spPr>
        <p:txBody>
          <a:bodyPr>
            <a:normAutofit lnSpcReduction="10000"/>
          </a:bodyPr>
          <a:lstStyle/>
          <a:p>
            <a:pPr algn="l"/>
            <a:r>
              <a:rPr lang="it-IT" sz="3600" i="1" dirty="0"/>
              <a:t>1°:</a:t>
            </a:r>
            <a:r>
              <a:rPr lang="it-IT" sz="2400" i="1" dirty="0"/>
              <a:t> stabilire legami di amicizia e favorire lo scambio d’informazioni storiche, archeologiche, geografiche, sociali, culturali, sportive ed economiche; </a:t>
            </a:r>
          </a:p>
          <a:p>
            <a:pPr algn="l"/>
            <a:r>
              <a:rPr lang="it-IT" sz="2800" b="1" i="1" dirty="0"/>
              <a:t>2° : </a:t>
            </a:r>
            <a:r>
              <a:rPr lang="it-IT" sz="2400" i="1" dirty="0"/>
              <a:t>scambiare e condividere approcci organizzativi e metodologie di gestione dello sviluppo locale che si siano dimostrati efficaci, </a:t>
            </a:r>
            <a:endParaRPr lang="it-IT" sz="2400" dirty="0"/>
          </a:p>
          <a:p>
            <a:pPr algn="l"/>
            <a:r>
              <a:rPr lang="it-IT" sz="3200" b="1" i="1" dirty="0"/>
              <a:t>3°</a:t>
            </a:r>
            <a:r>
              <a:rPr lang="it-IT" sz="2400" b="1" i="1" dirty="0"/>
              <a:t> :</a:t>
            </a:r>
            <a:r>
              <a:rPr lang="it-IT" sz="2400" i="1" dirty="0"/>
              <a:t> lavorare assieme per predisporre il progetto da presentare al Consiglio d’Europa per l’accreditamento di Itinerario Culturale Europeo del “Viaggio dei Focesi”;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03413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970608" y="1606494"/>
            <a:ext cx="8544992" cy="2875107"/>
          </a:xfrm>
        </p:spPr>
        <p:txBody>
          <a:bodyPr>
            <a:normAutofit/>
          </a:bodyPr>
          <a:lstStyle/>
          <a:p>
            <a:pPr algn="l"/>
            <a:r>
              <a:rPr lang="it-IT" sz="3600" i="1" dirty="0"/>
              <a:t>1°</a:t>
            </a:r>
            <a:r>
              <a:rPr lang="it-IT" sz="2400" b="1" i="1" dirty="0"/>
              <a:t> </a:t>
            </a:r>
            <a:r>
              <a:rPr lang="it-IT" sz="2400" i="1" dirty="0"/>
              <a:t>: </a:t>
            </a:r>
            <a:r>
              <a:rPr lang="it-IT" sz="3600" i="1" dirty="0"/>
              <a:t>stabilire legami di amicizia e favorire lo scambio d’informazioni storiche, archeologiche, geografiche, sociali, culturali, sportive ed economiche; </a:t>
            </a:r>
          </a:p>
        </p:txBody>
      </p:sp>
    </p:spTree>
    <p:extLst>
      <p:ext uri="{BB962C8B-B14F-4D97-AF65-F5344CB8AC3E}">
        <p14:creationId xmlns:p14="http://schemas.microsoft.com/office/powerpoint/2010/main" val="43913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452" y="386057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 ASCEA : scambio ipotesi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1648589" y="1475849"/>
            <a:ext cx="8599099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dirty="0"/>
              <a:t> </a:t>
            </a:r>
            <a:endParaRPr lang="it-IT" sz="2800" dirty="0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822574" y="1917611"/>
            <a:ext cx="414368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Archeologia sul territorio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Borsa Mediterranea del Turismo </a:t>
            </a:r>
            <a:r>
              <a:rPr lang="it-IT" sz="2800" dirty="0" err="1"/>
              <a:t>ArcheologicoCentro</a:t>
            </a:r>
            <a:r>
              <a:rPr lang="it-IT" sz="2800" dirty="0"/>
              <a:t> Studi e formazione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Congressi di Filosofia Eleatica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Dieta Mediterranea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I Fiumi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Ulivi e olio 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Territorio come città verde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Turismo slow - Cammini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2800" dirty="0"/>
              <a:t>Ecc.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896" y="1063973"/>
            <a:ext cx="34099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1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452" y="589416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 ASCEA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30" y="1663440"/>
            <a:ext cx="8019270" cy="458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70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96C4B-4992-913D-DA42-D13CEB6B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223BEE9-7D3D-4E66-BD0C-F873C423B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9B8C4E13-CCDD-6FE3-4503-4A65BA660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A76BEDBD-85D4-B72A-DE41-71683C6ED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EBB63D9F-0D46-4EF2-16B8-F01C68450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7AD41FDC-DAA4-2DE9-A285-AC65F09F6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4D9EC672-41A5-B774-7174-85A5A64A8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B159C896-06F3-F590-7999-D0C536DAA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7BA2724-760A-7487-3256-0592F3E3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110F5B4F-66EA-7D1F-EB5E-4F8E21AC6AD2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B1A95E5-28F2-610D-760D-D0088D8655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337" y="144002"/>
            <a:ext cx="6010226" cy="1160213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00"/>
                </a:solidFill>
              </a:rPr>
              <a:t>26 giugno del 2023 ad Ascea </a:t>
            </a:r>
          </a:p>
        </p:txBody>
      </p:sp>
      <p:pic>
        <p:nvPicPr>
          <p:cNvPr id="8" name="Immagine 7" descr="Immagine che contiene vestiti, persona, cielo, aria aperta&#10;&#10;Il contenuto generato dall'IA potrebbe non essere corretto.">
            <a:extLst>
              <a:ext uri="{FF2B5EF4-FFF2-40B4-BE49-F238E27FC236}">
                <a16:creationId xmlns:a16="http://schemas.microsoft.com/office/drawing/2014/main" id="{6B3EF1F4-DF66-A068-413D-0952BBBDA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332" y="1567732"/>
            <a:ext cx="4736198" cy="2664112"/>
          </a:xfrm>
          <a:prstGeom prst="rect">
            <a:avLst/>
          </a:prstGeom>
        </p:spPr>
      </p:pic>
      <p:pic>
        <p:nvPicPr>
          <p:cNvPr id="10" name="Immagine 9" descr="Immagine che contiene vestiti, persona, libro, tavolo&#10;&#10;Il contenuto generato dall'IA potrebbe non essere corretto.">
            <a:extLst>
              <a:ext uri="{FF2B5EF4-FFF2-40B4-BE49-F238E27FC236}">
                <a16:creationId xmlns:a16="http://schemas.microsoft.com/office/drawing/2014/main" id="{EAE94076-2E40-D96D-A59D-0E1D13BF2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879" y="3739743"/>
            <a:ext cx="1786806" cy="2380186"/>
          </a:xfrm>
          <a:prstGeom prst="rect">
            <a:avLst/>
          </a:prstGeom>
        </p:spPr>
      </p:pic>
      <p:pic>
        <p:nvPicPr>
          <p:cNvPr id="12" name="Immagine 11" descr="Immagine che contiene persona, donna, vestiti, uomo&#10;&#10;Il contenuto generato dall'IA potrebbe non essere corretto.">
            <a:extLst>
              <a:ext uri="{FF2B5EF4-FFF2-40B4-BE49-F238E27FC236}">
                <a16:creationId xmlns:a16="http://schemas.microsoft.com/office/drawing/2014/main" id="{7DE5FD3C-AD0B-C5A9-A61B-E1CA300D8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7712" y="1663700"/>
            <a:ext cx="4462781" cy="1912620"/>
          </a:xfrm>
          <a:prstGeom prst="rect">
            <a:avLst/>
          </a:prstGeom>
        </p:spPr>
      </p:pic>
      <p:pic>
        <p:nvPicPr>
          <p:cNvPr id="15" name="Immagine 14" descr="Immagine che contiene vestiti, aria aperta, edificio, calzature&#10;&#10;Il contenuto generato dall'IA potrebbe non essere corretto.">
            <a:extLst>
              <a:ext uri="{FF2B5EF4-FFF2-40B4-BE49-F238E27FC236}">
                <a16:creationId xmlns:a16="http://schemas.microsoft.com/office/drawing/2014/main" id="{9CC27EE2-0BEF-1862-E147-C2B01B086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4039" y="3786982"/>
            <a:ext cx="2147888" cy="2362200"/>
          </a:xfrm>
          <a:prstGeom prst="rect">
            <a:avLst/>
          </a:prstGeom>
        </p:spPr>
      </p:pic>
      <p:sp>
        <p:nvSpPr>
          <p:cNvPr id="18" name="Sottotitolo 2">
            <a:extLst>
              <a:ext uri="{FF2B5EF4-FFF2-40B4-BE49-F238E27FC236}">
                <a16:creationId xmlns:a16="http://schemas.microsoft.com/office/drawing/2014/main" id="{6901C9D0-ED3F-5C5F-42CD-FA78D79DDF77}"/>
              </a:ext>
            </a:extLst>
          </p:cNvPr>
          <p:cNvSpPr txBox="1">
            <a:spLocks/>
          </p:cNvSpPr>
          <p:nvPr/>
        </p:nvSpPr>
        <p:spPr>
          <a:xfrm>
            <a:off x="-609058" y="4494177"/>
            <a:ext cx="601022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85000" lnSpcReduction="1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dirty="0">
                <a:solidFill>
                  <a:srgbClr val="FFFF00"/>
                </a:solidFill>
              </a:rPr>
              <a:t>Visita ai luoghi e </a:t>
            </a:r>
          </a:p>
          <a:p>
            <a:r>
              <a:rPr lang="it-IT" sz="3200" dirty="0">
                <a:solidFill>
                  <a:srgbClr val="FFFF00"/>
                </a:solidFill>
              </a:rPr>
              <a:t>call con i partner </a:t>
            </a:r>
          </a:p>
        </p:txBody>
      </p:sp>
    </p:spTree>
    <p:extLst>
      <p:ext uri="{BB962C8B-B14F-4D97-AF65-F5344CB8AC3E}">
        <p14:creationId xmlns:p14="http://schemas.microsoft.com/office/powerpoint/2010/main" val="140443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C9270-4570-F8C2-C58A-DFC42C77E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27CB3487-7D6D-B197-0077-969C7944E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2CE9574A-2FFB-034D-307A-5AD9D4F2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952BB0BD-10CB-5E9A-4565-1249EED03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BAF186D-4211-024E-250F-B0B884F1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6B44A655-A668-BA18-71DE-FB8328487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2F9612EE-A25A-E14A-F1CC-5F8357BE4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F110DDE2-ABF1-8080-E065-D03727B34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F35053F7-2236-86F4-B2C8-E002D1854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381556A7-41D2-8FCE-B29D-D17A1D1601F4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6" name="Immagine 5" descr="Immagine che contiene testo, aria aperta, pianta, mappa&#10;&#10;Il contenuto generato dall'IA potrebbe non essere corretto.">
            <a:extLst>
              <a:ext uri="{FF2B5EF4-FFF2-40B4-BE49-F238E27FC236}">
                <a16:creationId xmlns:a16="http://schemas.microsoft.com/office/drawing/2014/main" id="{5E95F5E0-CC99-3A72-1E49-23131BEFF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216" y="1850638"/>
            <a:ext cx="2571750" cy="3429000"/>
          </a:xfrm>
          <a:prstGeom prst="rect">
            <a:avLst/>
          </a:prstGeom>
        </p:spPr>
      </p:pic>
      <p:pic>
        <p:nvPicPr>
          <p:cNvPr id="8" name="Immagine 7" descr="Immagine che contiene vestiti, persona, muro, interno&#10;&#10;Il contenuto generato dall'IA potrebbe non essere corretto.">
            <a:extLst>
              <a:ext uri="{FF2B5EF4-FFF2-40B4-BE49-F238E27FC236}">
                <a16:creationId xmlns:a16="http://schemas.microsoft.com/office/drawing/2014/main" id="{8B9694E8-D9FD-3B3F-AF44-4960D25AD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405" y="1850638"/>
            <a:ext cx="2571750" cy="3429000"/>
          </a:xfrm>
          <a:prstGeom prst="rect">
            <a:avLst/>
          </a:prstGeom>
        </p:spPr>
      </p:pic>
      <p:pic>
        <p:nvPicPr>
          <p:cNvPr id="10" name="Immagine 9" descr="Immagine che contiene aria aperta, vestiti, cielo, persona&#10;&#10;Il contenuto generato dall'IA potrebbe non essere corretto.">
            <a:extLst>
              <a:ext uri="{FF2B5EF4-FFF2-40B4-BE49-F238E27FC236}">
                <a16:creationId xmlns:a16="http://schemas.microsoft.com/office/drawing/2014/main" id="{8C57228F-8732-F776-0576-E5C01C12F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V="1">
            <a:off x="6978149" y="2275700"/>
            <a:ext cx="3429001" cy="2571751"/>
          </a:xfrm>
          <a:prstGeom prst="rect">
            <a:avLst/>
          </a:prstGeom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0CF7D60E-B5F5-D4DE-F32E-A0FF0C24C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32337" y="84234"/>
            <a:ext cx="6010226" cy="1160213"/>
          </a:xfrm>
        </p:spPr>
        <p:txBody>
          <a:bodyPr>
            <a:normAutofit/>
          </a:bodyPr>
          <a:lstStyle/>
          <a:p>
            <a:r>
              <a:rPr lang="it-IT" sz="3200" dirty="0" err="1">
                <a:solidFill>
                  <a:srgbClr val="FFFF00"/>
                </a:solidFill>
              </a:rPr>
              <a:t>Aleria</a:t>
            </a:r>
            <a:r>
              <a:rPr lang="it-IT" sz="3200" dirty="0">
                <a:solidFill>
                  <a:srgbClr val="FFFF00"/>
                </a:solidFill>
              </a:rPr>
              <a:t>  27 Luglio 2023  </a:t>
            </a:r>
          </a:p>
        </p:txBody>
      </p:sp>
    </p:spTree>
    <p:extLst>
      <p:ext uri="{BB962C8B-B14F-4D97-AF65-F5344CB8AC3E}">
        <p14:creationId xmlns:p14="http://schemas.microsoft.com/office/powerpoint/2010/main" val="116977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6FE40-92B7-8D9F-53CC-EB4C4D46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96BF956F-80C7-BF7B-AC96-A2347027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601E6F6F-2548-BC63-861B-0EE0E7BA9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1A4D5C2D-BEBB-EFBC-E9E1-9AE4A18DC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CC2772EA-EDA0-34FA-0234-933B2F1A7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37E20FA8-70D6-62A0-97B4-C2ACAAA82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DC1469E4-A0AC-F5E6-4F8D-B0CA0D88C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B75C94F9-4727-DE9F-ABF7-98B1A4013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C56E4BC9-85B1-242B-D51E-FD8229ED8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32304A9D-63C2-F701-909A-F754787E17F7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5BC8A819-9CAF-252B-8264-3F690C5EB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524" y="448617"/>
            <a:ext cx="8936283" cy="1213464"/>
          </a:xfrm>
        </p:spPr>
        <p:txBody>
          <a:bodyPr>
            <a:normAutofit fontScale="92500"/>
          </a:bodyPr>
          <a:lstStyle/>
          <a:p>
            <a:pPr algn="l"/>
            <a:r>
              <a:rPr lang="it-IT" sz="4000" dirty="0"/>
              <a:t>Ottobre 2023 con L’</a:t>
            </a:r>
            <a:r>
              <a:rPr lang="it-IT" sz="4000" dirty="0">
                <a:solidFill>
                  <a:srgbClr val="FFFF00"/>
                </a:solidFill>
              </a:rPr>
              <a:t>ESCALA</a:t>
            </a:r>
            <a:r>
              <a:rPr lang="it-IT" sz="4000" dirty="0"/>
              <a:t> alla BMTA </a:t>
            </a:r>
            <a:endParaRPr lang="it-IT" sz="2400" dirty="0"/>
          </a:p>
        </p:txBody>
      </p:sp>
      <p:pic>
        <p:nvPicPr>
          <p:cNvPr id="3" name="Immagine 2" descr="Immagine che contiene vestiti, uomo, persona, abito&#10;&#10;Il contenuto generato dall'IA potrebbe non essere corretto.">
            <a:extLst>
              <a:ext uri="{FF2B5EF4-FFF2-40B4-BE49-F238E27FC236}">
                <a16:creationId xmlns:a16="http://schemas.microsoft.com/office/drawing/2014/main" id="{920FF403-E36B-C955-5F59-A5A58AED5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479" y="1849843"/>
            <a:ext cx="3401773" cy="4098664"/>
          </a:xfrm>
          <a:prstGeom prst="rect">
            <a:avLst/>
          </a:prstGeom>
        </p:spPr>
      </p:pic>
      <p:pic>
        <p:nvPicPr>
          <p:cNvPr id="6" name="Immagine 5" descr="Immagine che contiene vestiti, uomo, persona, abito&#10;&#10;Il contenuto generato dall'IA potrebbe non essere corretto.">
            <a:extLst>
              <a:ext uri="{FF2B5EF4-FFF2-40B4-BE49-F238E27FC236}">
                <a16:creationId xmlns:a16="http://schemas.microsoft.com/office/drawing/2014/main" id="{B8B01791-04ED-069A-32F8-4BCDBD7C1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415" y="1849843"/>
            <a:ext cx="1753388" cy="2579954"/>
          </a:xfrm>
          <a:prstGeom prst="rect">
            <a:avLst/>
          </a:prstGeom>
        </p:spPr>
      </p:pic>
      <p:pic>
        <p:nvPicPr>
          <p:cNvPr id="8" name="Immagine 7" descr="Immagine che contiene vestiti, testo, uomo, Viso umano&#10;&#10;Il contenuto generato dall'IA potrebbe non essere corretto.">
            <a:extLst>
              <a:ext uri="{FF2B5EF4-FFF2-40B4-BE49-F238E27FC236}">
                <a16:creationId xmlns:a16="http://schemas.microsoft.com/office/drawing/2014/main" id="{8C78657D-2375-CA70-F08D-3DA754053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3136" y="1897724"/>
            <a:ext cx="1809985" cy="2413314"/>
          </a:xfrm>
          <a:prstGeom prst="rect">
            <a:avLst/>
          </a:prstGeom>
        </p:spPr>
      </p:pic>
      <p:sp>
        <p:nvSpPr>
          <p:cNvPr id="9" name="Sottotitolo 3">
            <a:extLst>
              <a:ext uri="{FF2B5EF4-FFF2-40B4-BE49-F238E27FC236}">
                <a16:creationId xmlns:a16="http://schemas.microsoft.com/office/drawing/2014/main" id="{25CE1023-546F-934C-496F-9493B5111674}"/>
              </a:ext>
            </a:extLst>
          </p:cNvPr>
          <p:cNvSpPr txBox="1">
            <a:spLocks/>
          </p:cNvSpPr>
          <p:nvPr/>
        </p:nvSpPr>
        <p:spPr>
          <a:xfrm>
            <a:off x="6412722" y="4587828"/>
            <a:ext cx="4438341" cy="1213464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3200" dirty="0"/>
              <a:t>e avvio firme progetto dei 45 Comuni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56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3132" y="336795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      da AS.CO.CI =</a:t>
            </a:r>
            <a:r>
              <a:rPr lang="it-IT" sz="2800" dirty="0"/>
              <a:t> 22 Comuni </a:t>
            </a:r>
            <a:endParaRPr lang="it-IT" sz="3600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738" y="1390651"/>
            <a:ext cx="8563430" cy="4876800"/>
          </a:xfrm>
          <a:prstGeom prst="rect">
            <a:avLst/>
          </a:prstGeom>
        </p:spPr>
      </p:pic>
      <p:sp>
        <p:nvSpPr>
          <p:cNvPr id="6" name="Freccia a destra 5"/>
          <p:cNvSpPr/>
          <p:nvPr/>
        </p:nvSpPr>
        <p:spPr>
          <a:xfrm>
            <a:off x="1471112" y="4239285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526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5C94E-04BF-4F85-508D-7FB5CE91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004" y="478535"/>
            <a:ext cx="9299396" cy="106033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latin typeface="+mn-lt"/>
              </a:rPr>
              <a:t>A i 45 Comuni aggregati nel  </a:t>
            </a:r>
            <a:r>
              <a:rPr lang="it-IT" sz="4000" b="1" dirty="0">
                <a:solidFill>
                  <a:srgbClr val="FFFF00"/>
                </a:solidFill>
                <a:latin typeface="+mn-lt"/>
              </a:rPr>
              <a:t>2024</a:t>
            </a:r>
            <a:br>
              <a:rPr lang="it-IT" sz="2800" dirty="0">
                <a:latin typeface="+mn-lt"/>
              </a:rPr>
            </a:br>
            <a:r>
              <a:rPr lang="it-IT" sz="2800" dirty="0">
                <a:latin typeface="+mn-lt"/>
              </a:rPr>
              <a:t> </a:t>
            </a: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400" dirty="0">
                <a:solidFill>
                  <a:prstClr val="black"/>
                </a:solidFill>
                <a:latin typeface="Calisto MT"/>
              </a:rPr>
            </a:br>
            <a:r>
              <a:rPr lang="it-IT" sz="2400" dirty="0">
                <a:solidFill>
                  <a:prstClr val="black"/>
                </a:solidFill>
                <a:latin typeface="Calisto MT"/>
              </a:rPr>
              <a:t> </a:t>
            </a:r>
            <a:endParaRPr lang="it-IT" dirty="0">
              <a:latin typeface="Calisto MT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B6D2666-5F8A-C3B7-EF3D-0B1EB7133D39}"/>
              </a:ext>
            </a:extLst>
          </p:cNvPr>
          <p:cNvGrpSpPr/>
          <p:nvPr/>
        </p:nvGrpSpPr>
        <p:grpSpPr>
          <a:xfrm>
            <a:off x="1521004" y="1538868"/>
            <a:ext cx="9451795" cy="4166891"/>
            <a:chOff x="0" y="0"/>
            <a:chExt cx="5692818" cy="1017339"/>
          </a:xfrm>
        </p:grpSpPr>
        <p:sp>
          <p:nvSpPr>
            <p:cNvPr id="7" name="Casella di testo 2">
              <a:extLst>
                <a:ext uri="{FF2B5EF4-FFF2-40B4-BE49-F238E27FC236}">
                  <a16:creationId xmlns:a16="http://schemas.microsoft.com/office/drawing/2014/main" id="{CE0B016A-2FF8-1F99-05C8-8BA3C1925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2744" y="0"/>
              <a:ext cx="1197610" cy="1017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Padula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Sassano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M. S. Giacomo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Sala Consilina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Atena Lucana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Polla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Pertosa,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Auletta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Buccino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Sansa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Teggiano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Caggiano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400" b="1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Casella di testo 2">
              <a:extLst>
                <a:ext uri="{FF2B5EF4-FFF2-40B4-BE49-F238E27FC236}">
                  <a16:creationId xmlns:a16="http://schemas.microsoft.com/office/drawing/2014/main" id="{C5B19D23-5DC0-9A9A-A40D-90B393453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529080" cy="1017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1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</a:t>
              </a: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Ascea,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Castelnuovo Cilento,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Vallo della Lucania,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 Moio della Civitella,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 Salento,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Sessa Cilento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Magliano Vetere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Cicerale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Perito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Castellabate 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4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it-IT" sz="12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200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Casella di testo 2">
              <a:extLst>
                <a:ext uri="{FF2B5EF4-FFF2-40B4-BE49-F238E27FC236}">
                  <a16:creationId xmlns:a16="http://schemas.microsoft.com/office/drawing/2014/main" id="{B4A94397-C06B-D297-0F23-48FFFEE780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813" y="1"/>
              <a:ext cx="1310005" cy="10173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Sapri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Roccagloriosa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Camerota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S. G. a Piro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Caselle in Pittari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Vibonati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Centola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Morigerati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Torraca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Rofrano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400" b="1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  <a:endParaRPr lang="it-IT" sz="10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Casella di testo 2">
              <a:extLst>
                <a:ext uri="{FF2B5EF4-FFF2-40B4-BE49-F238E27FC236}">
                  <a16:creationId xmlns:a16="http://schemas.microsoft.com/office/drawing/2014/main" id="{89C510EE-3DC7-F53D-8E7F-8C90374D1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3848" y="0"/>
              <a:ext cx="1310005" cy="1017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  <a:buNone/>
              </a:pP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Aquara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Roscigno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Sacco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Roccadaspide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Laurino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Albanella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Sicignano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Ottati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Castelcivita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Postiglione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Bellosguardo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Corleto Monforte </a:t>
              </a:r>
              <a:b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it-IT" sz="16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Castel S. Lorenzo</a:t>
              </a:r>
              <a:endParaRPr lang="it-IT" sz="14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it-IT" sz="1000" dirty="0">
                  <a:effectLst/>
                  <a:latin typeface="Arial" panose="020B0604020202020204" pitchFamily="34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1E75BF15-72A2-3615-F81B-610A2F018743}"/>
              </a:ext>
            </a:extLst>
          </p:cNvPr>
          <p:cNvSpPr/>
          <p:nvPr/>
        </p:nvSpPr>
        <p:spPr>
          <a:xfrm>
            <a:off x="1634885" y="52407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743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0667-993B-A40E-A44D-F19EFA13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8E7CF5CD-8F7F-50B0-CADB-AB963EBB7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5E0C3C7-EFB1-2813-780A-1C3C95779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4413FEAE-090B-852F-6E55-A59999AC8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44C3F653-7259-3778-90DF-538C5AA08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2E8020F-7A3D-58DD-8367-813132B97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93C4E98D-B1B9-7525-BB1D-805498BE3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50798A11-71F6-FF15-C89E-8E27D75BC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CAF2E49-801A-C2D5-122E-309077F34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4F925E6B-5F9C-91E7-10B6-A3FA19227F02}"/>
              </a:ext>
            </a:extLst>
          </p:cNvPr>
          <p:cNvSpPr txBox="1">
            <a:spLocks/>
          </p:cNvSpPr>
          <p:nvPr/>
        </p:nvSpPr>
        <p:spPr>
          <a:xfrm>
            <a:off x="2122362" y="2369496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EBA03E7E-1AC1-A66B-7B33-D52ACFCE4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9239" y="2369496"/>
            <a:ext cx="8936283" cy="3428999"/>
          </a:xfrm>
        </p:spPr>
        <p:txBody>
          <a:bodyPr>
            <a:normAutofit/>
          </a:bodyPr>
          <a:lstStyle/>
          <a:p>
            <a:pPr algn="l"/>
            <a:endParaRPr lang="it-IT" sz="2800" b="1" i="1" dirty="0"/>
          </a:p>
          <a:p>
            <a:pPr algn="l"/>
            <a:endParaRPr lang="it-IT" sz="2800" b="1" i="1" dirty="0"/>
          </a:p>
          <a:p>
            <a:pPr algn="l"/>
            <a:r>
              <a:rPr lang="it-IT" sz="2800" b="1" i="1" dirty="0"/>
              <a:t>Per avere 1 milione di Euro per pagare le attività dell’Accreditamento e per coinvolgere un territorio più vasto  </a:t>
            </a:r>
            <a:r>
              <a:rPr lang="it-IT" sz="2400" i="1" dirty="0"/>
              <a:t> </a:t>
            </a:r>
            <a:endParaRPr lang="it-IT" sz="2400" dirty="0"/>
          </a:p>
          <a:p>
            <a:pPr algn="l"/>
            <a:endParaRPr lang="it-IT" sz="2400" dirty="0"/>
          </a:p>
        </p:txBody>
      </p:sp>
      <p:cxnSp>
        <p:nvCxnSpPr>
          <p:cNvPr id="2" name="Connettore 2 1">
            <a:extLst>
              <a:ext uri="{FF2B5EF4-FFF2-40B4-BE49-F238E27FC236}">
                <a16:creationId xmlns:a16="http://schemas.microsoft.com/office/drawing/2014/main" id="{D2A7F0BC-80AC-EBED-A70B-2C7D95CE8748}"/>
              </a:ext>
            </a:extLst>
          </p:cNvPr>
          <p:cNvCxnSpPr/>
          <p:nvPr/>
        </p:nvCxnSpPr>
        <p:spPr>
          <a:xfrm flipV="1">
            <a:off x="3134264" y="1006424"/>
            <a:ext cx="4170048" cy="2246596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E8188710-0ADE-099D-E009-0C27AC239DE2}"/>
              </a:ext>
            </a:extLst>
          </p:cNvPr>
          <p:cNvCxnSpPr/>
          <p:nvPr/>
        </p:nvCxnSpPr>
        <p:spPr>
          <a:xfrm>
            <a:off x="3253847" y="3253020"/>
            <a:ext cx="4398648" cy="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ottotitolo 3">
            <a:extLst>
              <a:ext uri="{FF2B5EF4-FFF2-40B4-BE49-F238E27FC236}">
                <a16:creationId xmlns:a16="http://schemas.microsoft.com/office/drawing/2014/main" id="{7878AB34-0D2B-FD4F-C074-13F8F0E7237B}"/>
              </a:ext>
            </a:extLst>
          </p:cNvPr>
          <p:cNvSpPr txBox="1">
            <a:spLocks/>
          </p:cNvSpPr>
          <p:nvPr/>
        </p:nvSpPr>
        <p:spPr>
          <a:xfrm>
            <a:off x="1728391" y="-350635"/>
            <a:ext cx="8936283" cy="2398702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4000" b="1" i="1" dirty="0"/>
              <a:t>Perché </a:t>
            </a:r>
            <a:r>
              <a:rPr lang="it-IT" sz="3600" i="1" dirty="0"/>
              <a:t> </a:t>
            </a:r>
            <a:endParaRPr lang="it-IT" sz="3600" dirty="0"/>
          </a:p>
          <a:p>
            <a:pPr algn="l"/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12648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960316" y="1333500"/>
            <a:ext cx="8936283" cy="3428999"/>
          </a:xfrm>
        </p:spPr>
        <p:txBody>
          <a:bodyPr>
            <a:normAutofit/>
          </a:bodyPr>
          <a:lstStyle/>
          <a:p>
            <a:pPr algn="l"/>
            <a:r>
              <a:rPr lang="it-IT" sz="4000" b="1" i="1" dirty="0"/>
              <a:t>2° </a:t>
            </a:r>
            <a:r>
              <a:rPr lang="it-IT" sz="3600" i="1" dirty="0"/>
              <a:t>scambiare e condividere approcci organizzativi e metodologie di gestione dello sviluppo locale che si siano dimostrati efficaci </a:t>
            </a:r>
            <a:endParaRPr lang="it-IT" sz="3600" dirty="0"/>
          </a:p>
          <a:p>
            <a:pPr algn="l"/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7335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65C94E-04BF-4F85-508D-7FB5CE91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004" y="478535"/>
            <a:ext cx="9299396" cy="106033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>
                <a:latin typeface="+mn-lt"/>
              </a:rPr>
              <a:t>Organizzazione Territoriale e  </a:t>
            </a:r>
            <a:br>
              <a:rPr lang="it-IT" sz="3600" dirty="0">
                <a:latin typeface="+mn-lt"/>
              </a:rPr>
            </a:br>
            <a:r>
              <a:rPr lang="it-IT" sz="3600" dirty="0">
                <a:latin typeface="+mn-lt"/>
              </a:rPr>
              <a:t>Forma</a:t>
            </a:r>
            <a:r>
              <a:rPr lang="it-IT" sz="3600" dirty="0"/>
              <a:t>zione-Intervento</a:t>
            </a:r>
            <a:r>
              <a:rPr lang="it-IT" sz="3600" dirty="0">
                <a:latin typeface="Arial"/>
                <a:cs typeface="Arial"/>
              </a:rPr>
              <a:t>®</a:t>
            </a:r>
            <a:br>
              <a:rPr lang="it-IT" sz="2800" dirty="0">
                <a:latin typeface="+mn-lt"/>
              </a:rPr>
            </a:br>
            <a:r>
              <a:rPr lang="it-IT" sz="2800" dirty="0">
                <a:latin typeface="+mn-lt"/>
              </a:rPr>
              <a:t> </a:t>
            </a: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800" dirty="0">
                <a:solidFill>
                  <a:prstClr val="black"/>
                </a:solidFill>
                <a:latin typeface="Calisto MT"/>
              </a:rPr>
            </a:br>
            <a:br>
              <a:rPr lang="it-IT" sz="2400" dirty="0">
                <a:solidFill>
                  <a:prstClr val="black"/>
                </a:solidFill>
                <a:latin typeface="Calisto MT"/>
              </a:rPr>
            </a:br>
            <a:r>
              <a:rPr lang="it-IT" sz="2400" dirty="0">
                <a:solidFill>
                  <a:prstClr val="black"/>
                </a:solidFill>
                <a:latin typeface="Calisto MT"/>
              </a:rPr>
              <a:t> </a:t>
            </a:r>
            <a:endParaRPr lang="it-IT" dirty="0">
              <a:latin typeface="Calisto MT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919" y="3293609"/>
            <a:ext cx="1999102" cy="1677872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 flipV="1">
            <a:off x="4612002" y="1885950"/>
            <a:ext cx="4170048" cy="2246596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4612002" y="4132546"/>
            <a:ext cx="4398648" cy="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 rot="20036398">
            <a:off x="7101682" y="2227813"/>
            <a:ext cx="301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Progettazione partecipata </a:t>
            </a:r>
            <a:endParaRPr lang="it-IT" sz="2000" b="1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7501731" y="4183320"/>
            <a:ext cx="301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Apprendimento</a:t>
            </a:r>
            <a:endParaRPr lang="it-IT" sz="2000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313145"/>
            <a:ext cx="177165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0" y="4017032"/>
            <a:ext cx="1746250" cy="24688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Freccia circolare a destra 8"/>
          <p:cNvSpPr/>
          <p:nvPr/>
        </p:nvSpPr>
        <p:spPr>
          <a:xfrm rot="19587086">
            <a:off x="2743200" y="4367986"/>
            <a:ext cx="552450" cy="883464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Freccia circolare in su 9"/>
          <p:cNvSpPr/>
          <p:nvPr/>
        </p:nvSpPr>
        <p:spPr>
          <a:xfrm rot="15536765">
            <a:off x="9220198" y="3035413"/>
            <a:ext cx="827040" cy="516391"/>
          </a:xfrm>
          <a:prstGeom prst="curvedUp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41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072208" y="1500573"/>
            <a:ext cx="8248649" cy="2092782"/>
          </a:xfrm>
        </p:spPr>
        <p:txBody>
          <a:bodyPr>
            <a:noAutofit/>
          </a:bodyPr>
          <a:lstStyle/>
          <a:p>
            <a:pPr algn="l"/>
            <a:r>
              <a:rPr lang="it-IT" sz="3600" b="1" i="1" dirty="0"/>
              <a:t>3°</a:t>
            </a:r>
            <a:r>
              <a:rPr lang="it-IT" sz="2800" b="1" i="1" dirty="0"/>
              <a:t> </a:t>
            </a:r>
            <a:r>
              <a:rPr lang="it-IT" sz="2800" i="1" dirty="0"/>
              <a:t>: lavorare assieme per predisporre il progetto da presentare al Consiglio d’Europa per l’accreditamento di Itinerario Culturale Europeo del “Viaggio dei Focei”;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057845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2178440" y="2105202"/>
            <a:ext cx="8036185" cy="745668"/>
          </a:xfrm>
        </p:spPr>
        <p:txBody>
          <a:bodyPr>
            <a:noAutofit/>
          </a:bodyPr>
          <a:lstStyle/>
          <a:p>
            <a:pPr algn="ctr"/>
            <a:r>
              <a:rPr lang="it-IT" sz="3200" b="1" dirty="0"/>
              <a:t>Gli Itinerari Culturali Europei </a:t>
            </a:r>
          </a:p>
          <a:p>
            <a:pPr algn="ctr"/>
            <a:r>
              <a:rPr lang="it-IT" sz="3200" b="1" dirty="0"/>
              <a:t>nascono nel 1987</a:t>
            </a:r>
          </a:p>
          <a:p>
            <a:pPr algn="ctr"/>
            <a:r>
              <a:rPr lang="it-IT" sz="3200" b="1" dirty="0"/>
              <a:t>sono al momento 48</a:t>
            </a:r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714172" y="5249496"/>
            <a:ext cx="7652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Cerca su: https://www.coe.int/it/web/cultural-routes/about</a:t>
            </a:r>
          </a:p>
          <a:p>
            <a:endParaRPr lang="it-IT" sz="2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37" y="2941567"/>
            <a:ext cx="633412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92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6082" y="513216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Il Cammino dei Focei - </a:t>
            </a:r>
            <a:r>
              <a:rPr lang="it-IT" sz="3600" b="1" dirty="0">
                <a:solidFill>
                  <a:srgbClr val="FFC000"/>
                </a:solidFill>
              </a:rPr>
              <a:t>differenze</a:t>
            </a:r>
            <a:endParaRPr lang="it-IT" sz="3600" dirty="0">
              <a:solidFill>
                <a:srgbClr val="FFC000"/>
              </a:solidFill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 txBox="1">
            <a:spLocks/>
          </p:cNvSpPr>
          <p:nvPr/>
        </p:nvSpPr>
        <p:spPr>
          <a:xfrm>
            <a:off x="1960316" y="1924758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it-IT" sz="3600" dirty="0"/>
              <a:t>Costruttori di città 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Portatori di cultura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Cittadini dei territori 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Integrazione con i locali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Accordi invece che guerra</a:t>
            </a:r>
          </a:p>
          <a:p>
            <a:pPr marL="742950" indent="-742950" algn="l">
              <a:buAutoNum type="arabicPeriod"/>
            </a:pPr>
            <a:r>
              <a:rPr lang="it-IT" sz="3600" dirty="0"/>
              <a:t>Migranti che fanno crescere </a:t>
            </a:r>
          </a:p>
        </p:txBody>
      </p:sp>
    </p:spTree>
    <p:extLst>
      <p:ext uri="{BB962C8B-B14F-4D97-AF65-F5344CB8AC3E}">
        <p14:creationId xmlns:p14="http://schemas.microsoft.com/office/powerpoint/2010/main" val="2589550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51031" y="459036"/>
            <a:ext cx="5357600" cy="1160213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FFC000"/>
                </a:solidFill>
              </a:rPr>
              <a:t>L’Accreditamento </a:t>
            </a:r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2330839" y="3627668"/>
            <a:ext cx="8098083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857250" indent="-857250" algn="l">
              <a:buAutoNum type="romanUcPeriod"/>
            </a:pPr>
            <a:r>
              <a:rPr lang="it-IT" sz="11200" b="1" dirty="0"/>
              <a:t>Temi da considerare</a:t>
            </a:r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Elenco dei campi d'azione prioritari</a:t>
            </a:r>
            <a:endParaRPr lang="it-IT" sz="11200" dirty="0"/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 Elenco dei criteri per le Reti</a:t>
            </a:r>
          </a:p>
          <a:p>
            <a:pPr marL="857250" indent="-857250" algn="l">
              <a:buFont typeface="Wingdings" panose="05000000000000000000" pitchFamily="2" charset="2"/>
              <a:buAutoNum type="romanUcPeriod"/>
            </a:pPr>
            <a:r>
              <a:rPr lang="it-IT" sz="11200" b="1" dirty="0"/>
              <a:t>Chi certifica e controlla</a:t>
            </a:r>
            <a:endParaRPr lang="it-IT" sz="11200" dirty="0"/>
          </a:p>
          <a:p>
            <a:pPr marL="857250" indent="-857250" algn="l">
              <a:buAutoNum type="romanUcPeriod"/>
            </a:pPr>
            <a:endParaRPr lang="it-IT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34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16761" y="4529267"/>
            <a:ext cx="9559544" cy="1817964"/>
          </a:xfrm>
        </p:spPr>
        <p:txBody>
          <a:bodyPr>
            <a:normAutofit fontScale="25000" lnSpcReduction="20000"/>
          </a:bodyPr>
          <a:lstStyle/>
          <a:p>
            <a:pPr algn="ctr" fontAlgn="t"/>
            <a:r>
              <a:rPr lang="it-IT" sz="11200" b="1" dirty="0">
                <a:solidFill>
                  <a:srgbClr val="FFC000"/>
                </a:solidFill>
              </a:rPr>
              <a:t>il tema deve essere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rappresentativo dei </a:t>
            </a:r>
            <a:r>
              <a:rPr lang="it-IT" sz="8000" dirty="0">
                <a:solidFill>
                  <a:srgbClr val="FFFF00"/>
                </a:solidFill>
              </a:rPr>
              <a:t>valori europei </a:t>
            </a:r>
            <a:r>
              <a:rPr lang="it-IT" sz="8000" dirty="0"/>
              <a:t>e comune ad almeno tre Paesi europei;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studiato e sviluppato da gruppi di </a:t>
            </a:r>
            <a:r>
              <a:rPr lang="it-IT" sz="8000" dirty="0">
                <a:solidFill>
                  <a:srgbClr val="FFFF00"/>
                </a:solidFill>
              </a:rPr>
              <a:t>esperti multidisciplinari </a:t>
            </a:r>
            <a:r>
              <a:rPr lang="it-IT" sz="8000" dirty="0"/>
              <a:t>provenienti da diverse regioni d'Europa, in modo da garantire che le attività e i progetti che lo illustrano siano basati sul consenso;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illustrativo della memoria, della storia e del </a:t>
            </a:r>
            <a:r>
              <a:rPr lang="it-IT" sz="8000" dirty="0">
                <a:solidFill>
                  <a:srgbClr val="FFFF00"/>
                </a:solidFill>
              </a:rPr>
              <a:t>patrimonio europeo </a:t>
            </a:r>
            <a:r>
              <a:rPr lang="it-IT" sz="8000" dirty="0"/>
              <a:t>e contribuire a un'interpretazione della diversità dell'Europa attuale;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sz="8000" dirty="0"/>
              <a:t>adatto agli </a:t>
            </a:r>
            <a:r>
              <a:rPr lang="it-IT" sz="8000" dirty="0">
                <a:solidFill>
                  <a:srgbClr val="FFFF00"/>
                </a:solidFill>
              </a:rPr>
              <a:t>scambi culturali ed educativi per i giovani </a:t>
            </a:r>
            <a:r>
              <a:rPr lang="it-IT" sz="8000" dirty="0"/>
              <a:t>e quindi in linea con le idee e le preoccupazioni del Consiglio d'Europa in questi campi;</a:t>
            </a:r>
          </a:p>
          <a:p>
            <a:pPr lvl="0" algn="l" fontAlgn="t"/>
            <a:r>
              <a:rPr lang="it-IT" sz="8000" dirty="0"/>
              <a:t>Deve consentire lo sviluppo di iniziative e progetti esemplari e innovativi nel campo del </a:t>
            </a:r>
            <a:r>
              <a:rPr lang="it-IT" sz="8000" dirty="0">
                <a:solidFill>
                  <a:srgbClr val="FFFF00"/>
                </a:solidFill>
              </a:rPr>
              <a:t>turismo culturale e dello sviluppo culturale sostenibile</a:t>
            </a:r>
            <a:r>
              <a:rPr lang="it-IT" sz="8000" dirty="0"/>
              <a:t>;</a:t>
            </a:r>
          </a:p>
          <a:p>
            <a:pPr lvl="0" algn="l" fontAlgn="t"/>
            <a:r>
              <a:rPr lang="it-IT" sz="8000" dirty="0"/>
              <a:t>Deve prestarsi allo sviluppo di </a:t>
            </a:r>
            <a:r>
              <a:rPr lang="it-IT" sz="8000" dirty="0">
                <a:solidFill>
                  <a:srgbClr val="FFFF00"/>
                </a:solidFill>
              </a:rPr>
              <a:t>prodotti turistici </a:t>
            </a:r>
            <a:r>
              <a:rPr lang="it-IT" sz="8000" dirty="0"/>
              <a:t>in partenariato con agenzie e operatori turistici rivolti a diversi pubblici, compresi i gruppi scolastici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7034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925590"/>
            <a:ext cx="9559544" cy="1179612"/>
          </a:xfrm>
        </p:spPr>
        <p:txBody>
          <a:bodyPr>
            <a:normAutofit lnSpcReduction="10000"/>
          </a:bodyPr>
          <a:lstStyle/>
          <a:p>
            <a:pPr algn="ctr" fontAlgn="t"/>
            <a:r>
              <a:rPr lang="it-IT" sz="3200" b="1" dirty="0">
                <a:solidFill>
                  <a:srgbClr val="FFC000"/>
                </a:solidFill>
              </a:rPr>
              <a:t>I Campi d’Azione</a:t>
            </a:r>
          </a:p>
          <a:p>
            <a:pPr marL="266700" lvl="0" indent="-266700" algn="l" fontAlgn="t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569159" y="3105045"/>
            <a:ext cx="9559544" cy="2976135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925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Cooperazione nella ricerca e nello sviluppo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Valorizzazione della memoria, della storia e del patrimonio europeo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Scambi culturali ed educativi per giovani europei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Pratiche culturali e artistiche contemporanee</a:t>
            </a:r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r>
              <a:rPr lang="it-IT" sz="2400" b="1" dirty="0"/>
              <a:t>Turismo culturale e sviluppo culturale sostenibile</a:t>
            </a:r>
            <a:endParaRPr lang="it-IT" sz="24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5339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620790"/>
            <a:ext cx="9559544" cy="1179612"/>
          </a:xfrm>
        </p:spPr>
        <p:txBody>
          <a:bodyPr>
            <a:normAutofit/>
          </a:bodyPr>
          <a:lstStyle/>
          <a:p>
            <a:pPr algn="ctr" fontAlgn="t"/>
            <a:r>
              <a:rPr lang="it-IT" sz="3200" b="1" dirty="0">
                <a:solidFill>
                  <a:srgbClr val="FFC000"/>
                </a:solidFill>
              </a:rPr>
              <a:t>Le Reti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334538" y="1639975"/>
            <a:ext cx="9757103" cy="4614330"/>
          </a:xfrm>
          <a:prstGeom prst="rect">
            <a:avLst/>
          </a:prstGeom>
        </p:spPr>
        <p:txBody>
          <a:bodyPr vert="horz" lIns="91440" tIns="0" rIns="91440" bIns="45720" rtlCol="0" anchor="b">
            <a:normAutofit fontScale="32500" lnSpcReduction="2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 algn="l" fontAlgn="t"/>
            <a:r>
              <a:rPr lang="it-IT" sz="6200" dirty="0"/>
              <a:t>Il  tema deve essere scelto e accettato dai diversi partner della rete;</a:t>
            </a:r>
            <a:endParaRPr lang="it-IT" sz="5500" dirty="0"/>
          </a:p>
          <a:p>
            <a:pPr lvl="1" algn="l" fontAlgn="t"/>
            <a:r>
              <a:rPr lang="it-IT" sz="6200" dirty="0"/>
              <a:t>I diversi Stati membri del Consiglio d'Europa  vanno coinvolti attraverso tutti o parte dei loro progetti, senza escludere attività di natura bilaterale;</a:t>
            </a:r>
            <a:endParaRPr lang="it-IT" sz="5500" dirty="0"/>
          </a:p>
          <a:p>
            <a:pPr lvl="1" algn="l" fontAlgn="t"/>
            <a:r>
              <a:rPr lang="it-IT" sz="6200" dirty="0"/>
              <a:t>Bisogna pianificare il coinvolgimento del maggior numero possibile di Stati Parte della Convenzione culturale europea</a:t>
            </a:r>
            <a:endParaRPr lang="it-IT" sz="5500" dirty="0"/>
          </a:p>
          <a:p>
            <a:pPr lvl="1" algn="l" fontAlgn="t"/>
            <a:r>
              <a:rPr lang="it-IT" sz="6200" dirty="0"/>
              <a:t>Bisogna garantire che i progetti proposti siano finanziariamente e organizzativamente validi;</a:t>
            </a:r>
            <a:endParaRPr lang="it-IT" sz="5500" dirty="0"/>
          </a:p>
          <a:p>
            <a:pPr lvl="1" algn="l" fontAlgn="t"/>
            <a:r>
              <a:rPr lang="it-IT" sz="6200" dirty="0">
                <a:solidFill>
                  <a:srgbClr val="FFFF00"/>
                </a:solidFill>
              </a:rPr>
              <a:t>Bisogna avere uno </a:t>
            </a:r>
            <a:r>
              <a:rPr lang="it-IT" sz="6200" b="1" dirty="0">
                <a:solidFill>
                  <a:srgbClr val="FFFF00"/>
                </a:solidFill>
              </a:rPr>
              <a:t>status giuridico</a:t>
            </a:r>
            <a:r>
              <a:rPr lang="it-IT" sz="6200" dirty="0">
                <a:solidFill>
                  <a:srgbClr val="FFFF00"/>
                </a:solidFill>
              </a:rPr>
              <a:t>, sotto forma di associazione o di federazione di associazioni due anni prima della richiesta di accreditamento</a:t>
            </a:r>
            <a:endParaRPr lang="it-IT" sz="5500" dirty="0"/>
          </a:p>
          <a:p>
            <a:pPr lvl="1" algn="l" fontAlgn="t"/>
            <a:r>
              <a:rPr lang="it-IT" sz="6200" dirty="0"/>
              <a:t>Bisogna operare in modo democratico.</a:t>
            </a:r>
            <a:endParaRPr lang="it-IT" sz="5500" dirty="0"/>
          </a:p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3462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5161" y="620790"/>
            <a:ext cx="9559544" cy="1179612"/>
          </a:xfrm>
        </p:spPr>
        <p:txBody>
          <a:bodyPr>
            <a:normAutofit/>
          </a:bodyPr>
          <a:lstStyle/>
          <a:p>
            <a:pPr algn="ctr" fontAlgn="t"/>
            <a:r>
              <a:rPr lang="it-IT" sz="3200" b="1" dirty="0">
                <a:solidFill>
                  <a:srgbClr val="FFC000"/>
                </a:solidFill>
              </a:rPr>
              <a:t>Chi certifica e controlla</a:t>
            </a:r>
            <a:r>
              <a:rPr lang="it-IT" dirty="0"/>
              <a:t>.</a:t>
            </a:r>
          </a:p>
          <a:p>
            <a:pPr algn="l"/>
            <a:endParaRPr lang="it-IT" dirty="0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1371599" y="1667052"/>
            <a:ext cx="9757103" cy="4614330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marL="342900" indent="-342900" algn="l" fontAlgn="t">
              <a:buFont typeface="+mj-lt"/>
              <a:buAutoNum type="arabicPeriod"/>
              <a:tabLst>
                <a:tab pos="266700" algn="l"/>
              </a:tabLst>
            </a:pPr>
            <a:endParaRPr lang="it-IT" dirty="0"/>
          </a:p>
          <a:p>
            <a:pPr algn="l"/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624" y="1787240"/>
            <a:ext cx="3672826" cy="146759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22" y="1667053"/>
            <a:ext cx="5232698" cy="3914598"/>
          </a:xfrm>
          <a:prstGeom prst="rect">
            <a:avLst/>
          </a:prstGeom>
        </p:spPr>
      </p:pic>
      <p:sp>
        <p:nvSpPr>
          <p:cNvPr id="15" name="Sottotitolo 2"/>
          <p:cNvSpPr txBox="1">
            <a:spLocks/>
          </p:cNvSpPr>
          <p:nvPr/>
        </p:nvSpPr>
        <p:spPr>
          <a:xfrm>
            <a:off x="1234922" y="5135496"/>
            <a:ext cx="9559544" cy="1179612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it-IT" dirty="0"/>
              <a:t>.</a:t>
            </a:r>
          </a:p>
          <a:p>
            <a:pPr algn="l"/>
            <a:r>
              <a:rPr lang="it-IT" sz="2400" b="1" dirty="0"/>
              <a:t>Accordo parziale allargato (APA) 2010</a:t>
            </a:r>
          </a:p>
        </p:txBody>
      </p:sp>
      <p:sp>
        <p:nvSpPr>
          <p:cNvPr id="16" name="Sottotitolo 2"/>
          <p:cNvSpPr txBox="1">
            <a:spLocks/>
          </p:cNvSpPr>
          <p:nvPr/>
        </p:nvSpPr>
        <p:spPr>
          <a:xfrm>
            <a:off x="8454392" y="3429000"/>
            <a:ext cx="2909603" cy="589806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400" b="1" dirty="0"/>
              <a:t>1998</a:t>
            </a:r>
          </a:p>
        </p:txBody>
      </p:sp>
      <p:sp>
        <p:nvSpPr>
          <p:cNvPr id="5" name="Freccia circolare in giù 4"/>
          <p:cNvSpPr/>
          <p:nvPr/>
        </p:nvSpPr>
        <p:spPr>
          <a:xfrm rot="5817491">
            <a:off x="7905750" y="4481601"/>
            <a:ext cx="1097287" cy="7412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58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i="1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75077" y="982595"/>
            <a:ext cx="8042911" cy="3798810"/>
          </a:xfrm>
        </p:spPr>
        <p:txBody>
          <a:bodyPr>
            <a:normAutofit fontScale="32500" lnSpcReduction="20000"/>
          </a:bodyPr>
          <a:lstStyle/>
          <a:p>
            <a:pPr algn="ctr" fontAlgn="t"/>
            <a:r>
              <a:rPr lang="it-IT" sz="3200" b="1" dirty="0" err="1">
                <a:solidFill>
                  <a:srgbClr val="FFC000"/>
                </a:solidFill>
              </a:rPr>
              <a:t>Benchmarking</a:t>
            </a:r>
            <a:endParaRPr lang="it-IT" sz="3200" b="1" dirty="0">
              <a:solidFill>
                <a:srgbClr val="FFC000"/>
              </a:solidFill>
            </a:endParaRPr>
          </a:p>
          <a:p>
            <a:pPr algn="l" fontAlgn="t"/>
            <a:r>
              <a:rPr lang="it-IT" sz="3200" b="1" dirty="0"/>
              <a:t>                   </a:t>
            </a:r>
          </a:p>
          <a:p>
            <a:pPr algn="l" fontAlgn="t"/>
            <a:r>
              <a:rPr lang="it-IT" sz="8600" b="1" dirty="0"/>
              <a:t>                    1. Rotta dei Fenici</a:t>
            </a:r>
          </a:p>
          <a:p>
            <a:pPr algn="l" fontAlgn="t"/>
            <a:r>
              <a:rPr lang="it-IT" sz="8600" b="1" dirty="0"/>
              <a:t>                    </a:t>
            </a:r>
          </a:p>
          <a:p>
            <a:pPr algn="l" fontAlgn="t"/>
            <a:r>
              <a:rPr lang="it-IT" sz="8600" b="1" dirty="0"/>
              <a:t>                     2. Rotta di Enea</a:t>
            </a:r>
          </a:p>
          <a:p>
            <a:pPr algn="l" fontAlgn="t"/>
            <a:endParaRPr lang="it-IT" sz="8600" b="1" dirty="0"/>
          </a:p>
          <a:p>
            <a:pPr algn="l" fontAlgn="t"/>
            <a:r>
              <a:rPr lang="it-IT" sz="8600" b="1" dirty="0"/>
              <a:t>                    3. Via degli Ulivi</a:t>
            </a:r>
            <a:endParaRPr lang="it-IT" sz="4900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13020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027195" y="335418"/>
            <a:ext cx="49023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Es. 1: Rotta dei Fenici</a:t>
            </a:r>
          </a:p>
          <a:p>
            <a:endParaRPr lang="it-IT" sz="2000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95" y="1056460"/>
            <a:ext cx="2519898" cy="514241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12" y="1056460"/>
            <a:ext cx="7198538" cy="5082114"/>
          </a:xfrm>
          <a:prstGeom prst="rect">
            <a:avLst/>
          </a:prstGeom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567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648589" y="2778557"/>
            <a:ext cx="34972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Governance</a:t>
            </a:r>
            <a:endParaRPr lang="it-IT" sz="3200" b="1" dirty="0"/>
          </a:p>
          <a:p>
            <a:endParaRPr lang="it-IT" sz="2000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25" y="151172"/>
            <a:ext cx="4324349" cy="620732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12" y="561975"/>
            <a:ext cx="5410200" cy="1123950"/>
          </a:xfrm>
          <a:prstGeom prst="rect">
            <a:avLst/>
          </a:prstGeom>
        </p:spPr>
      </p:pic>
      <p:sp>
        <p:nvSpPr>
          <p:cNvPr id="6" name="Freccia a destra 5"/>
          <p:cNvSpPr/>
          <p:nvPr/>
        </p:nvSpPr>
        <p:spPr>
          <a:xfrm>
            <a:off x="4933950" y="2778557"/>
            <a:ext cx="1160983" cy="647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3689" y="3765760"/>
            <a:ext cx="1999102" cy="167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44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5044744" y="292119"/>
            <a:ext cx="5032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Es. 2: Rotta di Enea</a:t>
            </a:r>
          </a:p>
          <a:p>
            <a:endParaRPr lang="it-IT" sz="3200" b="1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694" y="478105"/>
            <a:ext cx="2457189" cy="577378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78" y="1291750"/>
            <a:ext cx="7129501" cy="4146499"/>
          </a:xfrm>
          <a:prstGeom prst="rect">
            <a:avLst/>
          </a:prstGeom>
        </p:spPr>
      </p:pic>
      <p:sp>
        <p:nvSpPr>
          <p:cNvPr id="10" name="Sottotitolo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4673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5BE4F-D786-CA61-F622-EE7E62C5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89945132-A155-49F1-97AD-5E7235C02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8F09FFC-E45F-1103-5A69-E2C1E31C8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B5BBDD2-629D-61F3-F3C9-7532078C0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4A7E8DD0-9B4E-16EA-41CA-76F758ED0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D267C5BE-FBE6-E377-1F62-EFEB3FE9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D8E1A09-6F45-070E-8AC8-C126ACA7B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76B2EF32-B864-D16F-6BA7-EE7C3AC97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94E3672-FA06-C216-A0F9-A07F68A15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FE5480DE-11A0-C41D-D4A8-A5290E89FAB0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1E5E738-CCB3-2C2E-8F70-534CC59BED4B}"/>
              </a:ext>
            </a:extLst>
          </p:cNvPr>
          <p:cNvSpPr txBox="1"/>
          <p:nvPr/>
        </p:nvSpPr>
        <p:spPr>
          <a:xfrm>
            <a:off x="5044744" y="292119"/>
            <a:ext cx="5032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Es. 3: Via degli Ulivi</a:t>
            </a:r>
          </a:p>
          <a:p>
            <a:endParaRPr lang="it-IT" sz="32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70252B6-0CE7-2058-F0C2-35D0DF7C6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585" y="1100018"/>
            <a:ext cx="6856621" cy="332998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F8BDFB-ABFA-29A9-0B5A-987B4E3EAB57}"/>
              </a:ext>
            </a:extLst>
          </p:cNvPr>
          <p:cNvSpPr txBox="1"/>
          <p:nvPr/>
        </p:nvSpPr>
        <p:spPr>
          <a:xfrm>
            <a:off x="1039250" y="781455"/>
            <a:ext cx="3438265" cy="5300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1" i="0" dirty="0">
                <a:solidFill>
                  <a:srgbClr val="161616"/>
                </a:solidFill>
                <a:effectLst/>
                <a:latin typeface="Open Sans" panose="020B0606030504020204" pitchFamily="34" charset="0"/>
              </a:rPr>
              <a:t>"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The Routes of the Olive Tree" Cultural Foundation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 err="1">
                <a:effectLst/>
                <a:latin typeface="Open Sans" panose="020B0606030504020204" pitchFamily="34" charset="0"/>
              </a:rPr>
              <a:t>Navarinou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Ntanti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dirty="0">
                <a:effectLst/>
                <a:latin typeface="Open Sans" panose="020B0606030504020204" pitchFamily="34" charset="0"/>
              </a:rPr>
              <a:t>GR-24130 Verga Kalamata (GREECE)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Tel: +30 27210 95620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info@olivetreeroute.gr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Sito web 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ufficiale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www.olivetreeroute.gr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Facebook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Routes of the Olive Tree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Instagram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 err="1">
                <a:effectLst/>
                <a:latin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routesolivetree</a:t>
            </a:r>
            <a:endParaRPr lang="en-US" b="0" i="0" dirty="0">
              <a:effectLst/>
              <a:latin typeface="Open Sans" panose="020B0606030504020204" pitchFamily="34" charset="0"/>
            </a:endParaRPr>
          </a:p>
          <a:p>
            <a:pPr algn="l">
              <a:lnSpc>
                <a:spcPts val="1800"/>
              </a:lnSpc>
              <a:spcAft>
                <a:spcPts val="750"/>
              </a:spcAft>
            </a:pPr>
            <a:r>
              <a:rPr lang="en-US" b="0" i="0" dirty="0" err="1">
                <a:effectLst/>
                <a:latin typeface="Open Sans" panose="020B0606030504020204" pitchFamily="34" charset="0"/>
              </a:rPr>
              <a:t>Linkedin</a:t>
            </a:r>
            <a:br>
              <a:rPr lang="en-US" b="0" i="0" dirty="0">
                <a:effectLst/>
                <a:latin typeface="Open Sans" panose="020B0606030504020204" pitchFamily="34" charset="0"/>
              </a:rPr>
            </a:br>
            <a:r>
              <a:rPr lang="en-US" b="0" i="0" u="none" strike="noStrike" dirty="0">
                <a:effectLst/>
                <a:latin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Routes of the Olive Tree</a:t>
            </a:r>
            <a:endParaRPr lang="en-US" b="0" i="0" dirty="0"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32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A954-C310-0DF1-01A2-A1AFF883B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52D791C-38D8-2D15-F57B-50A8993D1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24E6FEFF-E2C8-1ECE-3EFD-07175BB3D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9592AE06-BA04-C6A8-AF66-C69BBEE4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AF916997-8130-462D-6080-CBD595A6E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7354E237-D670-8FAB-EB76-7CAB99C8D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009E0E-E66F-7618-232E-12144A1B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68CBCBD0-4F94-DF89-5BC5-AF31E518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ADFEA6FE-B319-5ACA-5941-5E9E60E9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92F741DE-6499-8D60-8971-EA3F81D99F0F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0E2C753-3274-93EF-FECD-782772B4D4EB}"/>
              </a:ext>
            </a:extLst>
          </p:cNvPr>
          <p:cNvSpPr txBox="1"/>
          <p:nvPr/>
        </p:nvSpPr>
        <p:spPr>
          <a:xfrm>
            <a:off x="5044744" y="292119"/>
            <a:ext cx="5032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Governance</a:t>
            </a:r>
          </a:p>
          <a:p>
            <a:endParaRPr lang="it-IT" sz="32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1D40BF4-0D56-256D-3A5F-A781F478EBB0}"/>
              </a:ext>
            </a:extLst>
          </p:cNvPr>
          <p:cNvSpPr txBox="1"/>
          <p:nvPr/>
        </p:nvSpPr>
        <p:spPr>
          <a:xfrm>
            <a:off x="2418914" y="1369337"/>
            <a:ext cx="7860033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The 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Organisation’s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 Management bodies are the </a:t>
            </a:r>
            <a:r>
              <a:rPr lang="en-US" b="1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General Assembly of Members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, the</a:t>
            </a:r>
            <a:r>
              <a:rPr lang="en-US" b="0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u="none" strike="noStrike" dirty="0">
                <a:solidFill>
                  <a:srgbClr val="FFFF00"/>
                </a:solidFill>
                <a:effectLst/>
                <a:latin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Regional Council</a:t>
            </a:r>
            <a:r>
              <a:rPr lang="en-US" b="0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 </a:t>
            </a:r>
          </a:p>
          <a:p>
            <a:pPr algn="just">
              <a:spcAft>
                <a:spcPts val="1500"/>
              </a:spcAft>
              <a:buNone/>
            </a:pPr>
            <a:r>
              <a:rPr lang="en-US" b="0" i="0" dirty="0">
                <a:effectLst/>
                <a:latin typeface="Open Sans" panose="020B0606030504020204" pitchFamily="34" charset="0"/>
              </a:rPr>
              <a:t>and :</a:t>
            </a:r>
          </a:p>
          <a:p>
            <a:pPr algn="just">
              <a:spcAft>
                <a:spcPts val="1500"/>
              </a:spcAft>
              <a:buNone/>
            </a:pPr>
            <a:r>
              <a:rPr lang="en-US" b="0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The </a:t>
            </a:r>
            <a:r>
              <a:rPr lang="en-US" b="1" i="0" u="none" strike="noStrike" dirty="0">
                <a:solidFill>
                  <a:srgbClr val="FFFF00"/>
                </a:solidFill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Executive Office</a:t>
            </a:r>
            <a:r>
              <a:rPr lang="en-US" b="0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is composed by the Executive Director and five expert collaborators with the following duties: International Relations, Members Network Management, European &amp; National </a:t>
            </a:r>
            <a:r>
              <a:rPr lang="en-US" b="0" i="0" dirty="0" err="1">
                <a:effectLst/>
                <a:latin typeface="Open Sans" panose="020B0606030504020204" pitchFamily="34" charset="0"/>
              </a:rPr>
              <a:t>Programmes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, Planning and implementation of actions, ICT &amp; Multimedia, Communication, Secretariat, Financial &amp; Administrative Support.</a:t>
            </a:r>
          </a:p>
          <a:p>
            <a:pPr algn="just">
              <a:spcAft>
                <a:spcPts val="1500"/>
              </a:spcAft>
              <a:buNone/>
            </a:pPr>
            <a:r>
              <a:rPr lang="en-US" b="1" i="0" u="none" strike="noStrike" dirty="0">
                <a:solidFill>
                  <a:srgbClr val="FFFF00"/>
                </a:solidFill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Scientific Committee</a:t>
            </a:r>
            <a:endParaRPr lang="en-US" b="1" i="0" u="none" strike="noStrike" dirty="0">
              <a:solidFill>
                <a:srgbClr val="FFFF00"/>
              </a:solidFill>
              <a:effectLst/>
              <a:latin typeface="Open Sans" panose="020B0606030504020204" pitchFamily="34" charset="0"/>
            </a:endParaRPr>
          </a:p>
          <a:p>
            <a:pPr algn="just">
              <a:spcAft>
                <a:spcPts val="1500"/>
              </a:spcAft>
            </a:pPr>
            <a:r>
              <a:rPr lang="en-US" b="0" i="0" dirty="0">
                <a:effectLst/>
                <a:latin typeface="Open Sans" panose="020B0606030504020204" pitchFamily="34" charset="0"/>
              </a:rPr>
              <a:t>An International Advisory Scientific Committee composed of distinguished scientists representing a wide range of skills, experience and know-how contributes to planning and implementing a variety of activities to achieve the objectives of the Routes of the Olive Tree Network.</a:t>
            </a:r>
          </a:p>
        </p:txBody>
      </p:sp>
    </p:spTree>
    <p:extLst>
      <p:ext uri="{BB962C8B-B14F-4D97-AF65-F5344CB8AC3E}">
        <p14:creationId xmlns:p14="http://schemas.microsoft.com/office/powerpoint/2010/main" val="2581908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/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403014" y="2808558"/>
            <a:ext cx="34972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Governance</a:t>
            </a:r>
            <a:endParaRPr lang="it-IT" sz="3200" b="1" dirty="0"/>
          </a:p>
          <a:p>
            <a:endParaRPr lang="it-IT" sz="2000" b="1" dirty="0"/>
          </a:p>
        </p:txBody>
      </p:sp>
      <p:sp>
        <p:nvSpPr>
          <p:cNvPr id="6" name="Freccia a destra 5"/>
          <p:cNvSpPr/>
          <p:nvPr/>
        </p:nvSpPr>
        <p:spPr>
          <a:xfrm>
            <a:off x="4272791" y="2844438"/>
            <a:ext cx="851659" cy="647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89" y="3765760"/>
            <a:ext cx="1999102" cy="167787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014" y="549896"/>
            <a:ext cx="2869777" cy="18588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412" y="1358424"/>
            <a:ext cx="5938686" cy="35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1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13B9C-7C2C-EE7E-B8C3-7B28252A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BA46550B-8137-5098-45AC-BB3C4AE98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D9089C3D-E345-BD1D-8776-7C2203F04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F512730C-A58F-82D5-86D7-3D24894C3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9DF6B696-EAFD-8D2A-EF15-D1F66CAAD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FFB33B6-5923-A0FE-2CEF-4D7F3627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328124-98C7-28DC-88F1-783758C41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0682" y="843156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r>
              <a:rPr lang="it-IT" sz="3600" dirty="0"/>
              <a:t>Cosa fare ?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52830BC-ACD7-2992-5E78-9978ABA7D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6963618B-4953-0B85-3F80-AFE0D9707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53E6899-60F0-8A4D-51FE-59689C243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DE2453CC-250B-15EF-986F-848EA6F6A4F5}"/>
              </a:ext>
            </a:extLst>
          </p:cNvPr>
          <p:cNvSpPr txBox="1">
            <a:spLocks/>
          </p:cNvSpPr>
          <p:nvPr/>
        </p:nvSpPr>
        <p:spPr>
          <a:xfrm>
            <a:off x="2894417" y="1663440"/>
            <a:ext cx="5775146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164DD06-BBA5-CA77-6262-41B8A7849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89" y="634741"/>
            <a:ext cx="3104370" cy="1776327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6D89856E-26EB-505B-FEC0-5A7E2297A5C5}"/>
              </a:ext>
            </a:extLst>
          </p:cNvPr>
          <p:cNvSpPr txBox="1">
            <a:spLocks/>
          </p:cNvSpPr>
          <p:nvPr/>
        </p:nvSpPr>
        <p:spPr>
          <a:xfrm>
            <a:off x="252932" y="2578900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Organizzazione</a:t>
            </a:r>
            <a:endParaRPr lang="it-IT" sz="2800" dirty="0"/>
          </a:p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Progettazione</a:t>
            </a:r>
          </a:p>
          <a:p>
            <a:pPr marL="742950" indent="-742950" algn="l">
              <a:buAutoNum type="arabicPeriod"/>
              <a:tabLst>
                <a:tab pos="990600" algn="l"/>
              </a:tabLst>
            </a:pPr>
            <a:r>
              <a:rPr lang="it-IT" sz="2800" b="1" dirty="0"/>
              <a:t>Comunicazione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DE35B81-9742-3D33-05C0-8695E77C1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636" y="2105202"/>
            <a:ext cx="1999102" cy="1677872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64ED93E0-CA15-4BE5-1F67-73F388B19BB0}"/>
              </a:ext>
            </a:extLst>
          </p:cNvPr>
          <p:cNvSpPr txBox="1">
            <a:spLocks/>
          </p:cNvSpPr>
          <p:nvPr/>
        </p:nvSpPr>
        <p:spPr>
          <a:xfrm>
            <a:off x="6590753" y="2168442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990600" algn="l"/>
              </a:tabLst>
            </a:pPr>
            <a:r>
              <a:rPr lang="it-IT" sz="2800" b="1" dirty="0">
                <a:solidFill>
                  <a:srgbClr val="FFFF00"/>
                </a:solidFill>
              </a:rPr>
              <a:t>    3 maggio 2025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    Ente Giuridico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385E662C-E1E8-1EDE-8DF7-A98E507964BB}"/>
              </a:ext>
            </a:extLst>
          </p:cNvPr>
          <p:cNvSpPr txBox="1">
            <a:spLocks/>
          </p:cNvSpPr>
          <p:nvPr/>
        </p:nvSpPr>
        <p:spPr>
          <a:xfrm>
            <a:off x="6887094" y="4565600"/>
            <a:ext cx="5943601" cy="883524"/>
          </a:xfrm>
          <a:prstGeom prst="parallelogram">
            <a:avLst>
              <a:gd name="adj" fmla="val 99234"/>
            </a:avLst>
          </a:prstGeom>
        </p:spPr>
        <p:txBody>
          <a:bodyPr vert="horz" wrap="none" lIns="0" tIns="45720" rIns="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990600" algn="l"/>
              </a:tabLst>
            </a:pPr>
            <a:r>
              <a:rPr lang="it-IT" sz="2800" b="1" dirty="0">
                <a:solidFill>
                  <a:srgbClr val="FFFF00"/>
                </a:solidFill>
              </a:rPr>
              <a:t>4 maggio 2025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Attività svolte e da</a:t>
            </a:r>
          </a:p>
          <a:p>
            <a:pPr algn="l">
              <a:tabLst>
                <a:tab pos="990600" algn="l"/>
              </a:tabLst>
            </a:pPr>
            <a:r>
              <a:rPr lang="it-IT" sz="2800" b="1" dirty="0"/>
              <a:t>svolgere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6FE0B56-0B4C-D685-DF29-1F059ABF7ADD}"/>
              </a:ext>
            </a:extLst>
          </p:cNvPr>
          <p:cNvCxnSpPr>
            <a:cxnSpLocks/>
          </p:cNvCxnSpPr>
          <p:nvPr/>
        </p:nvCxnSpPr>
        <p:spPr>
          <a:xfrm flipV="1">
            <a:off x="2357527" y="4371790"/>
            <a:ext cx="4867207" cy="14044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E1398706-57EC-CA24-E926-B0D3B0656D4E}"/>
              </a:ext>
            </a:extLst>
          </p:cNvPr>
          <p:cNvCxnSpPr>
            <a:cxnSpLocks/>
          </p:cNvCxnSpPr>
          <p:nvPr/>
        </p:nvCxnSpPr>
        <p:spPr>
          <a:xfrm flipV="1">
            <a:off x="2395681" y="5726451"/>
            <a:ext cx="4872412" cy="147616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igura a mano libera: forma 37">
            <a:extLst>
              <a:ext uri="{FF2B5EF4-FFF2-40B4-BE49-F238E27FC236}">
                <a16:creationId xmlns:a16="http://schemas.microsoft.com/office/drawing/2014/main" id="{3920A682-3C65-92F1-FBB8-F8AC23E83AED}"/>
              </a:ext>
            </a:extLst>
          </p:cNvPr>
          <p:cNvSpPr/>
          <p:nvPr/>
        </p:nvSpPr>
        <p:spPr>
          <a:xfrm>
            <a:off x="2129742" y="3935392"/>
            <a:ext cx="4992750" cy="2558005"/>
          </a:xfrm>
          <a:custGeom>
            <a:avLst/>
            <a:gdLst>
              <a:gd name="connsiteX0" fmla="*/ 0 w 4992750"/>
              <a:gd name="connsiteY0" fmla="*/ 2037145 h 2558005"/>
              <a:gd name="connsiteX1" fmla="*/ 115747 w 4992750"/>
              <a:gd name="connsiteY1" fmla="*/ 1655180 h 2558005"/>
              <a:gd name="connsiteX2" fmla="*/ 243068 w 4992750"/>
              <a:gd name="connsiteY2" fmla="*/ 1377388 h 2558005"/>
              <a:gd name="connsiteX3" fmla="*/ 324091 w 4992750"/>
              <a:gd name="connsiteY3" fmla="*/ 1284790 h 2558005"/>
              <a:gd name="connsiteX4" fmla="*/ 347240 w 4992750"/>
              <a:gd name="connsiteY4" fmla="*/ 1250066 h 2558005"/>
              <a:gd name="connsiteX5" fmla="*/ 381964 w 4992750"/>
              <a:gd name="connsiteY5" fmla="*/ 1238492 h 2558005"/>
              <a:gd name="connsiteX6" fmla="*/ 439838 w 4992750"/>
              <a:gd name="connsiteY6" fmla="*/ 1203767 h 2558005"/>
              <a:gd name="connsiteX7" fmla="*/ 625033 w 4992750"/>
              <a:gd name="connsiteY7" fmla="*/ 1215342 h 2558005"/>
              <a:gd name="connsiteX8" fmla="*/ 775504 w 4992750"/>
              <a:gd name="connsiteY8" fmla="*/ 1307940 h 2558005"/>
              <a:gd name="connsiteX9" fmla="*/ 810228 w 4992750"/>
              <a:gd name="connsiteY9" fmla="*/ 1319514 h 2558005"/>
              <a:gd name="connsiteX10" fmla="*/ 914400 w 4992750"/>
              <a:gd name="connsiteY10" fmla="*/ 1446836 h 2558005"/>
              <a:gd name="connsiteX11" fmla="*/ 972273 w 4992750"/>
              <a:gd name="connsiteY11" fmla="*/ 1585732 h 2558005"/>
              <a:gd name="connsiteX12" fmla="*/ 983848 w 4992750"/>
              <a:gd name="connsiteY12" fmla="*/ 1643605 h 2558005"/>
              <a:gd name="connsiteX13" fmla="*/ 995423 w 4992750"/>
              <a:gd name="connsiteY13" fmla="*/ 1689904 h 2558005"/>
              <a:gd name="connsiteX14" fmla="*/ 960699 w 4992750"/>
              <a:gd name="connsiteY14" fmla="*/ 2152892 h 2558005"/>
              <a:gd name="connsiteX15" fmla="*/ 937549 w 4992750"/>
              <a:gd name="connsiteY15" fmla="*/ 2187616 h 2558005"/>
              <a:gd name="connsiteX16" fmla="*/ 868101 w 4992750"/>
              <a:gd name="connsiteY16" fmla="*/ 2268638 h 2558005"/>
              <a:gd name="connsiteX17" fmla="*/ 821802 w 4992750"/>
              <a:gd name="connsiteY17" fmla="*/ 2280213 h 2558005"/>
              <a:gd name="connsiteX18" fmla="*/ 717630 w 4992750"/>
              <a:gd name="connsiteY18" fmla="*/ 2291788 h 2558005"/>
              <a:gd name="connsiteX19" fmla="*/ 497711 w 4992750"/>
              <a:gd name="connsiteY19" fmla="*/ 2245489 h 2558005"/>
              <a:gd name="connsiteX20" fmla="*/ 474562 w 4992750"/>
              <a:gd name="connsiteY20" fmla="*/ 2199190 h 2558005"/>
              <a:gd name="connsiteX21" fmla="*/ 486136 w 4992750"/>
              <a:gd name="connsiteY21" fmla="*/ 1770927 h 2558005"/>
              <a:gd name="connsiteX22" fmla="*/ 567159 w 4992750"/>
              <a:gd name="connsiteY22" fmla="*/ 1585732 h 2558005"/>
              <a:gd name="connsiteX23" fmla="*/ 636607 w 4992750"/>
              <a:gd name="connsiteY23" fmla="*/ 1458411 h 2558005"/>
              <a:gd name="connsiteX24" fmla="*/ 694481 w 4992750"/>
              <a:gd name="connsiteY24" fmla="*/ 1412112 h 2558005"/>
              <a:gd name="connsiteX25" fmla="*/ 879676 w 4992750"/>
              <a:gd name="connsiteY25" fmla="*/ 1273216 h 2558005"/>
              <a:gd name="connsiteX26" fmla="*/ 960699 w 4992750"/>
              <a:gd name="connsiteY26" fmla="*/ 1238492 h 2558005"/>
              <a:gd name="connsiteX27" fmla="*/ 1006997 w 4992750"/>
              <a:gd name="connsiteY27" fmla="*/ 1226917 h 2558005"/>
              <a:gd name="connsiteX28" fmla="*/ 1064871 w 4992750"/>
              <a:gd name="connsiteY28" fmla="*/ 1203767 h 2558005"/>
              <a:gd name="connsiteX29" fmla="*/ 1354238 w 4992750"/>
              <a:gd name="connsiteY29" fmla="*/ 1226917 h 2558005"/>
              <a:gd name="connsiteX30" fmla="*/ 1469985 w 4992750"/>
              <a:gd name="connsiteY30" fmla="*/ 1261641 h 2558005"/>
              <a:gd name="connsiteX31" fmla="*/ 1666754 w 4992750"/>
              <a:gd name="connsiteY31" fmla="*/ 1435261 h 2558005"/>
              <a:gd name="connsiteX32" fmla="*/ 1759352 w 4992750"/>
              <a:gd name="connsiteY32" fmla="*/ 1551008 h 2558005"/>
              <a:gd name="connsiteX33" fmla="*/ 1770926 w 4992750"/>
              <a:gd name="connsiteY33" fmla="*/ 1585732 h 2558005"/>
              <a:gd name="connsiteX34" fmla="*/ 1782501 w 4992750"/>
              <a:gd name="connsiteY34" fmla="*/ 1632031 h 2558005"/>
              <a:gd name="connsiteX35" fmla="*/ 1805650 w 4992750"/>
              <a:gd name="connsiteY35" fmla="*/ 1666755 h 2558005"/>
              <a:gd name="connsiteX36" fmla="*/ 1794076 w 4992750"/>
              <a:gd name="connsiteY36" fmla="*/ 1944547 h 2558005"/>
              <a:gd name="connsiteX37" fmla="*/ 1759352 w 4992750"/>
              <a:gd name="connsiteY37" fmla="*/ 2060294 h 2558005"/>
              <a:gd name="connsiteX38" fmla="*/ 1747777 w 4992750"/>
              <a:gd name="connsiteY38" fmla="*/ 2164466 h 2558005"/>
              <a:gd name="connsiteX39" fmla="*/ 1701478 w 4992750"/>
              <a:gd name="connsiteY39" fmla="*/ 2257064 h 2558005"/>
              <a:gd name="connsiteX40" fmla="*/ 1597306 w 4992750"/>
              <a:gd name="connsiteY40" fmla="*/ 2395960 h 2558005"/>
              <a:gd name="connsiteX41" fmla="*/ 1458410 w 4992750"/>
              <a:gd name="connsiteY41" fmla="*/ 2442259 h 2558005"/>
              <a:gd name="connsiteX42" fmla="*/ 1296364 w 4992750"/>
              <a:gd name="connsiteY42" fmla="*/ 2430684 h 2558005"/>
              <a:gd name="connsiteX43" fmla="*/ 1076445 w 4992750"/>
              <a:gd name="connsiteY43" fmla="*/ 2210765 h 2558005"/>
              <a:gd name="connsiteX44" fmla="*/ 1006997 w 4992750"/>
              <a:gd name="connsiteY44" fmla="*/ 1921398 h 2558005"/>
              <a:gd name="connsiteX45" fmla="*/ 1088020 w 4992750"/>
              <a:gd name="connsiteY45" fmla="*/ 1632031 h 2558005"/>
              <a:gd name="connsiteX46" fmla="*/ 1261640 w 4992750"/>
              <a:gd name="connsiteY46" fmla="*/ 1319514 h 2558005"/>
              <a:gd name="connsiteX47" fmla="*/ 1574157 w 4992750"/>
              <a:gd name="connsiteY47" fmla="*/ 937550 h 2558005"/>
              <a:gd name="connsiteX48" fmla="*/ 1689904 w 4992750"/>
              <a:gd name="connsiteY48" fmla="*/ 821803 h 2558005"/>
              <a:gd name="connsiteX49" fmla="*/ 1956121 w 4992750"/>
              <a:gd name="connsiteY49" fmla="*/ 648183 h 2558005"/>
              <a:gd name="connsiteX50" fmla="*/ 2453833 w 4992750"/>
              <a:gd name="connsiteY50" fmla="*/ 439838 h 2558005"/>
              <a:gd name="connsiteX51" fmla="*/ 2731625 w 4992750"/>
              <a:gd name="connsiteY51" fmla="*/ 474562 h 2558005"/>
              <a:gd name="connsiteX52" fmla="*/ 2789499 w 4992750"/>
              <a:gd name="connsiteY52" fmla="*/ 509286 h 2558005"/>
              <a:gd name="connsiteX53" fmla="*/ 2905245 w 4992750"/>
              <a:gd name="connsiteY53" fmla="*/ 763930 h 2558005"/>
              <a:gd name="connsiteX54" fmla="*/ 2963119 w 4992750"/>
              <a:gd name="connsiteY54" fmla="*/ 983849 h 2558005"/>
              <a:gd name="connsiteX55" fmla="*/ 2997843 w 4992750"/>
              <a:gd name="connsiteY55" fmla="*/ 1273216 h 2558005"/>
              <a:gd name="connsiteX56" fmla="*/ 3009417 w 4992750"/>
              <a:gd name="connsiteY56" fmla="*/ 1469985 h 2558005"/>
              <a:gd name="connsiteX57" fmla="*/ 2997843 w 4992750"/>
              <a:gd name="connsiteY57" fmla="*/ 1921398 h 2558005"/>
              <a:gd name="connsiteX58" fmla="*/ 2951544 w 4992750"/>
              <a:gd name="connsiteY58" fmla="*/ 2095018 h 2558005"/>
              <a:gd name="connsiteX59" fmla="*/ 2905245 w 4992750"/>
              <a:gd name="connsiteY59" fmla="*/ 2199190 h 2558005"/>
              <a:gd name="connsiteX60" fmla="*/ 2882096 w 4992750"/>
              <a:gd name="connsiteY60" fmla="*/ 2245489 h 2558005"/>
              <a:gd name="connsiteX61" fmla="*/ 2812648 w 4992750"/>
              <a:gd name="connsiteY61" fmla="*/ 2338086 h 2558005"/>
              <a:gd name="connsiteX62" fmla="*/ 2720050 w 4992750"/>
              <a:gd name="connsiteY62" fmla="*/ 2442259 h 2558005"/>
              <a:gd name="connsiteX63" fmla="*/ 2488557 w 4992750"/>
              <a:gd name="connsiteY63" fmla="*/ 2500132 h 2558005"/>
              <a:gd name="connsiteX64" fmla="*/ 2395959 w 4992750"/>
              <a:gd name="connsiteY64" fmla="*/ 2442259 h 2558005"/>
              <a:gd name="connsiteX65" fmla="*/ 2291787 w 4992750"/>
              <a:gd name="connsiteY65" fmla="*/ 2095018 h 2558005"/>
              <a:gd name="connsiteX66" fmla="*/ 2349661 w 4992750"/>
              <a:gd name="connsiteY66" fmla="*/ 1840375 h 2558005"/>
              <a:gd name="connsiteX67" fmla="*/ 2789499 w 4992750"/>
              <a:gd name="connsiteY67" fmla="*/ 891251 h 2558005"/>
              <a:gd name="connsiteX68" fmla="*/ 2893671 w 4992750"/>
              <a:gd name="connsiteY68" fmla="*/ 717631 h 2558005"/>
              <a:gd name="connsiteX69" fmla="*/ 3055716 w 4992750"/>
              <a:gd name="connsiteY69" fmla="*/ 601884 h 2558005"/>
              <a:gd name="connsiteX70" fmla="*/ 3183038 w 4992750"/>
              <a:gd name="connsiteY70" fmla="*/ 520861 h 2558005"/>
              <a:gd name="connsiteX71" fmla="*/ 3449255 w 4992750"/>
              <a:gd name="connsiteY71" fmla="*/ 544011 h 2558005"/>
              <a:gd name="connsiteX72" fmla="*/ 3518704 w 4992750"/>
              <a:gd name="connsiteY72" fmla="*/ 555585 h 2558005"/>
              <a:gd name="connsiteX73" fmla="*/ 3599726 w 4992750"/>
              <a:gd name="connsiteY73" fmla="*/ 590309 h 2558005"/>
              <a:gd name="connsiteX74" fmla="*/ 3680749 w 4992750"/>
              <a:gd name="connsiteY74" fmla="*/ 613459 h 2558005"/>
              <a:gd name="connsiteX75" fmla="*/ 3854369 w 4992750"/>
              <a:gd name="connsiteY75" fmla="*/ 740780 h 2558005"/>
              <a:gd name="connsiteX76" fmla="*/ 3935392 w 4992750"/>
              <a:gd name="connsiteY76" fmla="*/ 833378 h 2558005"/>
              <a:gd name="connsiteX77" fmla="*/ 4016415 w 4992750"/>
              <a:gd name="connsiteY77" fmla="*/ 1006998 h 2558005"/>
              <a:gd name="connsiteX78" fmla="*/ 4051139 w 4992750"/>
              <a:gd name="connsiteY78" fmla="*/ 1157469 h 2558005"/>
              <a:gd name="connsiteX79" fmla="*/ 4085863 w 4992750"/>
              <a:gd name="connsiteY79" fmla="*/ 1817226 h 2558005"/>
              <a:gd name="connsiteX80" fmla="*/ 4016415 w 4992750"/>
              <a:gd name="connsiteY80" fmla="*/ 2257064 h 2558005"/>
              <a:gd name="connsiteX81" fmla="*/ 3900668 w 4992750"/>
              <a:gd name="connsiteY81" fmla="*/ 2500132 h 2558005"/>
              <a:gd name="connsiteX82" fmla="*/ 3831220 w 4992750"/>
              <a:gd name="connsiteY82" fmla="*/ 2558005 h 2558005"/>
              <a:gd name="connsiteX83" fmla="*/ 3345083 w 4992750"/>
              <a:gd name="connsiteY83" fmla="*/ 2476983 h 2558005"/>
              <a:gd name="connsiteX84" fmla="*/ 3020992 w 4992750"/>
              <a:gd name="connsiteY84" fmla="*/ 1932973 h 2558005"/>
              <a:gd name="connsiteX85" fmla="*/ 2997843 w 4992750"/>
              <a:gd name="connsiteY85" fmla="*/ 1759352 h 2558005"/>
              <a:gd name="connsiteX86" fmla="*/ 3159888 w 4992750"/>
              <a:gd name="connsiteY86" fmla="*/ 729205 h 2558005"/>
              <a:gd name="connsiteX87" fmla="*/ 3368233 w 4992750"/>
              <a:gd name="connsiteY87" fmla="*/ 266218 h 2558005"/>
              <a:gd name="connsiteX88" fmla="*/ 3588152 w 4992750"/>
              <a:gd name="connsiteY88" fmla="*/ 81023 h 2558005"/>
              <a:gd name="connsiteX89" fmla="*/ 3854369 w 4992750"/>
              <a:gd name="connsiteY89" fmla="*/ 0 h 2558005"/>
              <a:gd name="connsiteX90" fmla="*/ 4155311 w 4992750"/>
              <a:gd name="connsiteY90" fmla="*/ 11575 h 2558005"/>
              <a:gd name="connsiteX91" fmla="*/ 4398380 w 4992750"/>
              <a:gd name="connsiteY91" fmla="*/ 115747 h 2558005"/>
              <a:gd name="connsiteX92" fmla="*/ 4467828 w 4992750"/>
              <a:gd name="connsiteY92" fmla="*/ 138897 h 2558005"/>
              <a:gd name="connsiteX93" fmla="*/ 4595149 w 4992750"/>
              <a:gd name="connsiteY93" fmla="*/ 219919 h 2558005"/>
              <a:gd name="connsiteX94" fmla="*/ 4722471 w 4992750"/>
              <a:gd name="connsiteY94" fmla="*/ 324092 h 2558005"/>
              <a:gd name="connsiteX95" fmla="*/ 4815068 w 4992750"/>
              <a:gd name="connsiteY95" fmla="*/ 462988 h 2558005"/>
              <a:gd name="connsiteX96" fmla="*/ 4884516 w 4992750"/>
              <a:gd name="connsiteY96" fmla="*/ 601884 h 2558005"/>
              <a:gd name="connsiteX97" fmla="*/ 4953964 w 4992750"/>
              <a:gd name="connsiteY97" fmla="*/ 1006998 h 2558005"/>
              <a:gd name="connsiteX98" fmla="*/ 4988688 w 4992750"/>
              <a:gd name="connsiteY98" fmla="*/ 1250066 h 2558005"/>
              <a:gd name="connsiteX99" fmla="*/ 4988688 w 4992750"/>
              <a:gd name="connsiteY99" fmla="*/ 2164466 h 25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992750" h="2558005">
                <a:moveTo>
                  <a:pt x="0" y="2037145"/>
                </a:moveTo>
                <a:cubicBezTo>
                  <a:pt x="29625" y="1859383"/>
                  <a:pt x="4152" y="1989966"/>
                  <a:pt x="115747" y="1655180"/>
                </a:cubicBezTo>
                <a:cubicBezTo>
                  <a:pt x="177941" y="1468599"/>
                  <a:pt x="138612" y="1554963"/>
                  <a:pt x="243068" y="1377388"/>
                </a:cubicBezTo>
                <a:cubicBezTo>
                  <a:pt x="286151" y="1304146"/>
                  <a:pt x="261137" y="1332005"/>
                  <a:pt x="324091" y="1284790"/>
                </a:cubicBezTo>
                <a:cubicBezTo>
                  <a:pt x="331807" y="1273215"/>
                  <a:pt x="336377" y="1258756"/>
                  <a:pt x="347240" y="1250066"/>
                </a:cubicBezTo>
                <a:cubicBezTo>
                  <a:pt x="356767" y="1242444"/>
                  <a:pt x="371051" y="1243948"/>
                  <a:pt x="381964" y="1238492"/>
                </a:cubicBezTo>
                <a:cubicBezTo>
                  <a:pt x="402086" y="1228431"/>
                  <a:pt x="420547" y="1215342"/>
                  <a:pt x="439838" y="1203767"/>
                </a:cubicBezTo>
                <a:lnTo>
                  <a:pt x="625033" y="1215342"/>
                </a:lnTo>
                <a:cubicBezTo>
                  <a:pt x="681280" y="1232798"/>
                  <a:pt x="719632" y="1289317"/>
                  <a:pt x="775504" y="1307940"/>
                </a:cubicBezTo>
                <a:lnTo>
                  <a:pt x="810228" y="1319514"/>
                </a:lnTo>
                <a:cubicBezTo>
                  <a:pt x="903451" y="1412738"/>
                  <a:pt x="874169" y="1366375"/>
                  <a:pt x="914400" y="1446836"/>
                </a:cubicBezTo>
                <a:cubicBezTo>
                  <a:pt x="944893" y="1568816"/>
                  <a:pt x="895974" y="1387358"/>
                  <a:pt x="972273" y="1585732"/>
                </a:cubicBezTo>
                <a:cubicBezTo>
                  <a:pt x="979335" y="1604094"/>
                  <a:pt x="979580" y="1624400"/>
                  <a:pt x="983848" y="1643605"/>
                </a:cubicBezTo>
                <a:cubicBezTo>
                  <a:pt x="987299" y="1659134"/>
                  <a:pt x="991565" y="1674471"/>
                  <a:pt x="995423" y="1689904"/>
                </a:cubicBezTo>
                <a:cubicBezTo>
                  <a:pt x="990479" y="1862945"/>
                  <a:pt x="1032908" y="2008474"/>
                  <a:pt x="960699" y="2152892"/>
                </a:cubicBezTo>
                <a:cubicBezTo>
                  <a:pt x="954478" y="2165335"/>
                  <a:pt x="945635" y="2176296"/>
                  <a:pt x="937549" y="2187616"/>
                </a:cubicBezTo>
                <a:cubicBezTo>
                  <a:pt x="926070" y="2203686"/>
                  <a:pt x="888408" y="2257034"/>
                  <a:pt x="868101" y="2268638"/>
                </a:cubicBezTo>
                <a:cubicBezTo>
                  <a:pt x="854289" y="2276531"/>
                  <a:pt x="837525" y="2277794"/>
                  <a:pt x="821802" y="2280213"/>
                </a:cubicBezTo>
                <a:cubicBezTo>
                  <a:pt x="787271" y="2285526"/>
                  <a:pt x="752354" y="2287930"/>
                  <a:pt x="717630" y="2291788"/>
                </a:cubicBezTo>
                <a:cubicBezTo>
                  <a:pt x="641305" y="2286336"/>
                  <a:pt x="557086" y="2304864"/>
                  <a:pt x="497711" y="2245489"/>
                </a:cubicBezTo>
                <a:cubicBezTo>
                  <a:pt x="485510" y="2233288"/>
                  <a:pt x="482278" y="2214623"/>
                  <a:pt x="474562" y="2199190"/>
                </a:cubicBezTo>
                <a:cubicBezTo>
                  <a:pt x="456639" y="2002045"/>
                  <a:pt x="453200" y="2042651"/>
                  <a:pt x="486136" y="1770927"/>
                </a:cubicBezTo>
                <a:cubicBezTo>
                  <a:pt x="495469" y="1693927"/>
                  <a:pt x="530618" y="1654754"/>
                  <a:pt x="567159" y="1585732"/>
                </a:cubicBezTo>
                <a:cubicBezTo>
                  <a:pt x="567228" y="1585602"/>
                  <a:pt x="615460" y="1479558"/>
                  <a:pt x="636607" y="1458411"/>
                </a:cubicBezTo>
                <a:cubicBezTo>
                  <a:pt x="654076" y="1440942"/>
                  <a:pt x="676118" y="1428639"/>
                  <a:pt x="694481" y="1412112"/>
                </a:cubicBezTo>
                <a:cubicBezTo>
                  <a:pt x="771813" y="1342513"/>
                  <a:pt x="759047" y="1324914"/>
                  <a:pt x="879676" y="1273216"/>
                </a:cubicBezTo>
                <a:cubicBezTo>
                  <a:pt x="906684" y="1261641"/>
                  <a:pt x="933085" y="1248534"/>
                  <a:pt x="960699" y="1238492"/>
                </a:cubicBezTo>
                <a:cubicBezTo>
                  <a:pt x="975649" y="1233056"/>
                  <a:pt x="991906" y="1231948"/>
                  <a:pt x="1006997" y="1226917"/>
                </a:cubicBezTo>
                <a:cubicBezTo>
                  <a:pt x="1026708" y="1220346"/>
                  <a:pt x="1045580" y="1211484"/>
                  <a:pt x="1064871" y="1203767"/>
                </a:cubicBezTo>
                <a:cubicBezTo>
                  <a:pt x="1161327" y="1211484"/>
                  <a:pt x="1258447" y="1213232"/>
                  <a:pt x="1354238" y="1226917"/>
                </a:cubicBezTo>
                <a:cubicBezTo>
                  <a:pt x="1394114" y="1232614"/>
                  <a:pt x="1433081" y="1245496"/>
                  <a:pt x="1469985" y="1261641"/>
                </a:cubicBezTo>
                <a:cubicBezTo>
                  <a:pt x="1538886" y="1291785"/>
                  <a:pt x="1628672" y="1394939"/>
                  <a:pt x="1666754" y="1435261"/>
                </a:cubicBezTo>
                <a:cubicBezTo>
                  <a:pt x="1726064" y="1498059"/>
                  <a:pt x="1723976" y="1497945"/>
                  <a:pt x="1759352" y="1551008"/>
                </a:cubicBezTo>
                <a:cubicBezTo>
                  <a:pt x="1763210" y="1562583"/>
                  <a:pt x="1767574" y="1574001"/>
                  <a:pt x="1770926" y="1585732"/>
                </a:cubicBezTo>
                <a:cubicBezTo>
                  <a:pt x="1775296" y="1601028"/>
                  <a:pt x="1776235" y="1617409"/>
                  <a:pt x="1782501" y="1632031"/>
                </a:cubicBezTo>
                <a:cubicBezTo>
                  <a:pt x="1787981" y="1644817"/>
                  <a:pt x="1797934" y="1655180"/>
                  <a:pt x="1805650" y="1666755"/>
                </a:cubicBezTo>
                <a:cubicBezTo>
                  <a:pt x="1801792" y="1759352"/>
                  <a:pt x="1800679" y="1852105"/>
                  <a:pt x="1794076" y="1944547"/>
                </a:cubicBezTo>
                <a:cubicBezTo>
                  <a:pt x="1792486" y="1966808"/>
                  <a:pt x="1763137" y="2048938"/>
                  <a:pt x="1759352" y="2060294"/>
                </a:cubicBezTo>
                <a:cubicBezTo>
                  <a:pt x="1755494" y="2095018"/>
                  <a:pt x="1755097" y="2130304"/>
                  <a:pt x="1747777" y="2164466"/>
                </a:cubicBezTo>
                <a:cubicBezTo>
                  <a:pt x="1740172" y="2199954"/>
                  <a:pt x="1722287" y="2228689"/>
                  <a:pt x="1701478" y="2257064"/>
                </a:cubicBezTo>
                <a:cubicBezTo>
                  <a:pt x="1667254" y="2303733"/>
                  <a:pt x="1652209" y="2377659"/>
                  <a:pt x="1597306" y="2395960"/>
                </a:cubicBezTo>
                <a:lnTo>
                  <a:pt x="1458410" y="2442259"/>
                </a:lnTo>
                <a:cubicBezTo>
                  <a:pt x="1404395" y="2438401"/>
                  <a:pt x="1347941" y="2447189"/>
                  <a:pt x="1296364" y="2430684"/>
                </a:cubicBezTo>
                <a:cubicBezTo>
                  <a:pt x="1168821" y="2389870"/>
                  <a:pt x="1145266" y="2313996"/>
                  <a:pt x="1076445" y="2210765"/>
                </a:cubicBezTo>
                <a:cubicBezTo>
                  <a:pt x="1038355" y="2096492"/>
                  <a:pt x="1012347" y="2044440"/>
                  <a:pt x="1006997" y="1921398"/>
                </a:cubicBezTo>
                <a:cubicBezTo>
                  <a:pt x="1002352" y="1814554"/>
                  <a:pt x="1040217" y="1727638"/>
                  <a:pt x="1088020" y="1632031"/>
                </a:cubicBezTo>
                <a:cubicBezTo>
                  <a:pt x="1141314" y="1525443"/>
                  <a:pt x="1198270" y="1420437"/>
                  <a:pt x="1261640" y="1319514"/>
                </a:cubicBezTo>
                <a:cubicBezTo>
                  <a:pt x="1324699" y="1219086"/>
                  <a:pt x="1494943" y="1016764"/>
                  <a:pt x="1574157" y="937550"/>
                </a:cubicBezTo>
                <a:cubicBezTo>
                  <a:pt x="1612739" y="898968"/>
                  <a:pt x="1646412" y="854752"/>
                  <a:pt x="1689904" y="821803"/>
                </a:cubicBezTo>
                <a:cubicBezTo>
                  <a:pt x="1774350" y="757828"/>
                  <a:pt x="1864137" y="700746"/>
                  <a:pt x="1956121" y="648183"/>
                </a:cubicBezTo>
                <a:cubicBezTo>
                  <a:pt x="2322843" y="438627"/>
                  <a:pt x="2209032" y="464319"/>
                  <a:pt x="2453833" y="439838"/>
                </a:cubicBezTo>
                <a:cubicBezTo>
                  <a:pt x="2546430" y="451413"/>
                  <a:pt x="2640242" y="455655"/>
                  <a:pt x="2731625" y="474562"/>
                </a:cubicBezTo>
                <a:cubicBezTo>
                  <a:pt x="2753656" y="479120"/>
                  <a:pt x="2777924" y="489995"/>
                  <a:pt x="2789499" y="509286"/>
                </a:cubicBezTo>
                <a:cubicBezTo>
                  <a:pt x="2837470" y="589237"/>
                  <a:pt x="2873210" y="676368"/>
                  <a:pt x="2905245" y="763930"/>
                </a:cubicBezTo>
                <a:cubicBezTo>
                  <a:pt x="2931289" y="835118"/>
                  <a:pt x="2963119" y="983849"/>
                  <a:pt x="2963119" y="983849"/>
                </a:cubicBezTo>
                <a:cubicBezTo>
                  <a:pt x="2974694" y="1080305"/>
                  <a:pt x="2988633" y="1176506"/>
                  <a:pt x="2997843" y="1273216"/>
                </a:cubicBezTo>
                <a:cubicBezTo>
                  <a:pt x="3004072" y="1338623"/>
                  <a:pt x="3009417" y="1404282"/>
                  <a:pt x="3009417" y="1469985"/>
                </a:cubicBezTo>
                <a:cubicBezTo>
                  <a:pt x="3009417" y="1620505"/>
                  <a:pt x="3011721" y="1771519"/>
                  <a:pt x="2997843" y="1921398"/>
                </a:cubicBezTo>
                <a:cubicBezTo>
                  <a:pt x="2992321" y="1981039"/>
                  <a:pt x="2970485" y="2038196"/>
                  <a:pt x="2951544" y="2095018"/>
                </a:cubicBezTo>
                <a:cubicBezTo>
                  <a:pt x="2939528" y="2131067"/>
                  <a:pt x="2921169" y="2164688"/>
                  <a:pt x="2905245" y="2199190"/>
                </a:cubicBezTo>
                <a:cubicBezTo>
                  <a:pt x="2898014" y="2214856"/>
                  <a:pt x="2891667" y="2231132"/>
                  <a:pt x="2882096" y="2245489"/>
                </a:cubicBezTo>
                <a:cubicBezTo>
                  <a:pt x="2860695" y="2277591"/>
                  <a:pt x="2837175" y="2308303"/>
                  <a:pt x="2812648" y="2338086"/>
                </a:cubicBezTo>
                <a:cubicBezTo>
                  <a:pt x="2783113" y="2373950"/>
                  <a:pt x="2757714" y="2415057"/>
                  <a:pt x="2720050" y="2442259"/>
                </a:cubicBezTo>
                <a:cubicBezTo>
                  <a:pt x="2646887" y="2495099"/>
                  <a:pt x="2572323" y="2491755"/>
                  <a:pt x="2488557" y="2500132"/>
                </a:cubicBezTo>
                <a:cubicBezTo>
                  <a:pt x="2457691" y="2480841"/>
                  <a:pt x="2419261" y="2470221"/>
                  <a:pt x="2395959" y="2442259"/>
                </a:cubicBezTo>
                <a:cubicBezTo>
                  <a:pt x="2293737" y="2319594"/>
                  <a:pt x="2309869" y="2248715"/>
                  <a:pt x="2291787" y="2095018"/>
                </a:cubicBezTo>
                <a:cubicBezTo>
                  <a:pt x="2311078" y="2010137"/>
                  <a:pt x="2318413" y="1921619"/>
                  <a:pt x="2349661" y="1840375"/>
                </a:cubicBezTo>
                <a:cubicBezTo>
                  <a:pt x="2766957" y="755405"/>
                  <a:pt x="2535311" y="1336081"/>
                  <a:pt x="2789499" y="891251"/>
                </a:cubicBezTo>
                <a:cubicBezTo>
                  <a:pt x="2835835" y="810163"/>
                  <a:pt x="2829978" y="787114"/>
                  <a:pt x="2893671" y="717631"/>
                </a:cubicBezTo>
                <a:cubicBezTo>
                  <a:pt x="2953351" y="652526"/>
                  <a:pt x="2983139" y="656317"/>
                  <a:pt x="3055716" y="601884"/>
                </a:cubicBezTo>
                <a:cubicBezTo>
                  <a:pt x="3174962" y="512449"/>
                  <a:pt x="3011718" y="594283"/>
                  <a:pt x="3183038" y="520861"/>
                </a:cubicBezTo>
                <a:lnTo>
                  <a:pt x="3449255" y="544011"/>
                </a:lnTo>
                <a:cubicBezTo>
                  <a:pt x="3472599" y="546426"/>
                  <a:pt x="3496273" y="548683"/>
                  <a:pt x="3518704" y="555585"/>
                </a:cubicBezTo>
                <a:cubicBezTo>
                  <a:pt x="3546788" y="564226"/>
                  <a:pt x="3572055" y="580426"/>
                  <a:pt x="3599726" y="590309"/>
                </a:cubicBezTo>
                <a:cubicBezTo>
                  <a:pt x="3626178" y="599756"/>
                  <a:pt x="3653741" y="605742"/>
                  <a:pt x="3680749" y="613459"/>
                </a:cubicBezTo>
                <a:cubicBezTo>
                  <a:pt x="3761156" y="663713"/>
                  <a:pt x="3787103" y="673513"/>
                  <a:pt x="3854369" y="740780"/>
                </a:cubicBezTo>
                <a:cubicBezTo>
                  <a:pt x="3883370" y="769781"/>
                  <a:pt x="3914067" y="798344"/>
                  <a:pt x="3935392" y="833378"/>
                </a:cubicBezTo>
                <a:cubicBezTo>
                  <a:pt x="3968598" y="887931"/>
                  <a:pt x="3989407" y="949125"/>
                  <a:pt x="4016415" y="1006998"/>
                </a:cubicBezTo>
                <a:cubicBezTo>
                  <a:pt x="4027990" y="1057155"/>
                  <a:pt x="4047067" y="1106155"/>
                  <a:pt x="4051139" y="1157469"/>
                </a:cubicBezTo>
                <a:cubicBezTo>
                  <a:pt x="4129050" y="2139156"/>
                  <a:pt x="4039399" y="1491989"/>
                  <a:pt x="4085863" y="1817226"/>
                </a:cubicBezTo>
                <a:cubicBezTo>
                  <a:pt x="4074006" y="1983220"/>
                  <a:pt x="4074054" y="2084147"/>
                  <a:pt x="4016415" y="2257064"/>
                </a:cubicBezTo>
                <a:cubicBezTo>
                  <a:pt x="3977441" y="2373985"/>
                  <a:pt x="3979638" y="2408001"/>
                  <a:pt x="3900668" y="2500132"/>
                </a:cubicBezTo>
                <a:cubicBezTo>
                  <a:pt x="3881057" y="2523011"/>
                  <a:pt x="3854369" y="2538714"/>
                  <a:pt x="3831220" y="2558005"/>
                </a:cubicBezTo>
                <a:cubicBezTo>
                  <a:pt x="3669174" y="2530998"/>
                  <a:pt x="3488266" y="2557523"/>
                  <a:pt x="3345083" y="2476983"/>
                </a:cubicBezTo>
                <a:cubicBezTo>
                  <a:pt x="3138858" y="2360982"/>
                  <a:pt x="3086552" y="2129652"/>
                  <a:pt x="3020992" y="1932973"/>
                </a:cubicBezTo>
                <a:cubicBezTo>
                  <a:pt x="3013276" y="1875099"/>
                  <a:pt x="2997843" y="1817738"/>
                  <a:pt x="2997843" y="1759352"/>
                </a:cubicBezTo>
                <a:cubicBezTo>
                  <a:pt x="2997843" y="1308741"/>
                  <a:pt x="2999278" y="1146791"/>
                  <a:pt x="3159888" y="729205"/>
                </a:cubicBezTo>
                <a:cubicBezTo>
                  <a:pt x="3220797" y="570843"/>
                  <a:pt x="3266981" y="405440"/>
                  <a:pt x="3368233" y="266218"/>
                </a:cubicBezTo>
                <a:cubicBezTo>
                  <a:pt x="3410802" y="207685"/>
                  <a:pt x="3530284" y="113731"/>
                  <a:pt x="3588152" y="81023"/>
                </a:cubicBezTo>
                <a:cubicBezTo>
                  <a:pt x="3697620" y="19150"/>
                  <a:pt x="3737254" y="21294"/>
                  <a:pt x="3854369" y="0"/>
                </a:cubicBezTo>
                <a:lnTo>
                  <a:pt x="4155311" y="11575"/>
                </a:lnTo>
                <a:cubicBezTo>
                  <a:pt x="4241531" y="29920"/>
                  <a:pt x="4314753" y="87871"/>
                  <a:pt x="4398380" y="115747"/>
                </a:cubicBezTo>
                <a:cubicBezTo>
                  <a:pt x="4421529" y="123464"/>
                  <a:pt x="4446262" y="127480"/>
                  <a:pt x="4467828" y="138897"/>
                </a:cubicBezTo>
                <a:cubicBezTo>
                  <a:pt x="4512287" y="162434"/>
                  <a:pt x="4553632" y="191513"/>
                  <a:pt x="4595149" y="219919"/>
                </a:cubicBezTo>
                <a:cubicBezTo>
                  <a:pt x="4612395" y="231719"/>
                  <a:pt x="4697991" y="290710"/>
                  <a:pt x="4722471" y="324092"/>
                </a:cubicBezTo>
                <a:cubicBezTo>
                  <a:pt x="4755377" y="368964"/>
                  <a:pt x="4787461" y="414675"/>
                  <a:pt x="4815068" y="462988"/>
                </a:cubicBezTo>
                <a:cubicBezTo>
                  <a:pt x="4970920" y="735729"/>
                  <a:pt x="4802252" y="478486"/>
                  <a:pt x="4884516" y="601884"/>
                </a:cubicBezTo>
                <a:cubicBezTo>
                  <a:pt x="4907665" y="736922"/>
                  <a:pt x="4934588" y="871367"/>
                  <a:pt x="4953964" y="1006998"/>
                </a:cubicBezTo>
                <a:cubicBezTo>
                  <a:pt x="4965539" y="1088021"/>
                  <a:pt x="4986234" y="1168258"/>
                  <a:pt x="4988688" y="1250066"/>
                </a:cubicBezTo>
                <a:cubicBezTo>
                  <a:pt x="4997828" y="1554729"/>
                  <a:pt x="4988688" y="1859666"/>
                  <a:pt x="4988688" y="2164466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409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7F51-582D-5BA3-286A-06C019E4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ttangolo 26">
            <a:extLst>
              <a:ext uri="{FF2B5EF4-FFF2-40B4-BE49-F238E27FC236}">
                <a16:creationId xmlns:a16="http://schemas.microsoft.com/office/drawing/2014/main" id="{FDB6B253-D6D9-1B83-4D50-F3ECB3DB9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EDD1F8C7-6F95-73B3-3EF1-9F2EFFA51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1516C1CA-556C-BE6C-9722-9F67C399E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29E0DB2E-43CD-1F1F-35D3-65607D60F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9552772-705C-B260-5FC3-1BAAC6BC8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E30B186-1BC2-DF7A-E1EF-7E4EE67E2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9" name="Casella di testo 38">
            <a:extLst>
              <a:ext uri="{FF2B5EF4-FFF2-40B4-BE49-F238E27FC236}">
                <a16:creationId xmlns:a16="http://schemas.microsoft.com/office/drawing/2014/main" id="{06CC596A-E5E0-BDF7-AFFE-204E36390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it-IT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it-IT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D59658FA-AFDF-3E49-9D0F-9048A744E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2" name="Sottotitolo 4">
            <a:extLst>
              <a:ext uri="{FF2B5EF4-FFF2-40B4-BE49-F238E27FC236}">
                <a16:creationId xmlns:a16="http://schemas.microsoft.com/office/drawing/2014/main" id="{E4A0051B-01E9-FAB3-9BC0-CD52D231457D}"/>
              </a:ext>
            </a:extLst>
          </p:cNvPr>
          <p:cNvSpPr txBox="1">
            <a:spLocks/>
          </p:cNvSpPr>
          <p:nvPr/>
        </p:nvSpPr>
        <p:spPr>
          <a:xfrm>
            <a:off x="2330839" y="2882000"/>
            <a:ext cx="8036185" cy="745668"/>
          </a:xfrm>
          <a:prstGeom prst="rect">
            <a:avLst/>
          </a:prstGeom>
        </p:spPr>
        <p:txBody>
          <a:bodyPr vert="horz" lIns="91440" tIns="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0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D3C7B49-A66B-F2DE-A24B-A0A222A432B0}"/>
              </a:ext>
            </a:extLst>
          </p:cNvPr>
          <p:cNvSpPr txBox="1"/>
          <p:nvPr/>
        </p:nvSpPr>
        <p:spPr>
          <a:xfrm>
            <a:off x="1403014" y="2808558"/>
            <a:ext cx="34972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Governance</a:t>
            </a:r>
            <a:endParaRPr lang="it-IT" sz="3200" b="1" dirty="0"/>
          </a:p>
          <a:p>
            <a:endParaRPr lang="it-IT" sz="2000" b="1" dirty="0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F3A96980-76EB-BAD1-669E-56FCA984AF1C}"/>
              </a:ext>
            </a:extLst>
          </p:cNvPr>
          <p:cNvSpPr/>
          <p:nvPr/>
        </p:nvSpPr>
        <p:spPr>
          <a:xfrm>
            <a:off x="4272791" y="2844438"/>
            <a:ext cx="851659" cy="647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7BA30FD-6243-6EFC-F6A0-DFD24CA45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89" y="3765760"/>
            <a:ext cx="1999102" cy="167787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0B7F45E-5BDC-CE57-475E-FAE3C3B57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79" y="698493"/>
            <a:ext cx="3104370" cy="177632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95B537-17C0-B3F6-B460-255E46C864D3}"/>
              </a:ext>
            </a:extLst>
          </p:cNvPr>
          <p:cNvSpPr txBox="1"/>
          <p:nvPr/>
        </p:nvSpPr>
        <p:spPr>
          <a:xfrm>
            <a:off x="5213663" y="1053296"/>
            <a:ext cx="567811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FF00"/>
                </a:solidFill>
              </a:rPr>
              <a:t>La Via dei Focei = </a:t>
            </a:r>
            <a:r>
              <a:rPr lang="it-IT" sz="2000" dirty="0"/>
              <a:t>Associazione internazionale :</a:t>
            </a:r>
            <a:endParaRPr lang="it-IT" sz="2000" dirty="0">
              <a:solidFill>
                <a:srgbClr val="FFFF00"/>
              </a:solidFill>
            </a:endParaRPr>
          </a:p>
          <a:p>
            <a:r>
              <a:rPr lang="it-IT" sz="2000" dirty="0"/>
              <a:t>Sede: Comune di Ascea</a:t>
            </a:r>
          </a:p>
          <a:p>
            <a:endParaRPr lang="it-IT" dirty="0"/>
          </a:p>
          <a:p>
            <a:r>
              <a:rPr lang="it-IT" sz="2000" dirty="0">
                <a:solidFill>
                  <a:srgbClr val="FFFF00"/>
                </a:solidFill>
              </a:rPr>
              <a:t>Soci: </a:t>
            </a:r>
            <a:r>
              <a:rPr lang="it-IT" sz="2000" dirty="0"/>
              <a:t>ordinari, di rappresentanza, onorari</a:t>
            </a:r>
          </a:p>
          <a:p>
            <a:r>
              <a:rPr lang="it-IT" sz="2000" dirty="0"/>
              <a:t>Amici della Via dei Focei</a:t>
            </a:r>
          </a:p>
          <a:p>
            <a:endParaRPr lang="it-IT" dirty="0"/>
          </a:p>
          <a:p>
            <a:r>
              <a:rPr lang="it-IT" sz="2000" dirty="0">
                <a:solidFill>
                  <a:srgbClr val="FFFF00"/>
                </a:solidFill>
              </a:rPr>
              <a:t>Struttura: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Assemblea dei Soci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Consiglio direttivo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Presidente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Direzione Esecutiva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Comitato scientifico internazionale</a:t>
            </a:r>
          </a:p>
          <a:p>
            <a:endParaRPr lang="it-IT" sz="2000" dirty="0"/>
          </a:p>
          <a:p>
            <a:r>
              <a:rPr lang="it-IT" sz="2000" dirty="0">
                <a:solidFill>
                  <a:srgbClr val="FFFF00"/>
                </a:solidFill>
              </a:rPr>
              <a:t>Web Site </a:t>
            </a:r>
          </a:p>
          <a:p>
            <a:r>
              <a:rPr lang="it-IT" sz="2000" dirty="0"/>
              <a:t>www.associazionelaviadeifocei.it</a:t>
            </a:r>
          </a:p>
        </p:txBody>
      </p:sp>
    </p:spTree>
    <p:extLst>
      <p:ext uri="{BB962C8B-B14F-4D97-AF65-F5344CB8AC3E}">
        <p14:creationId xmlns:p14="http://schemas.microsoft.com/office/powerpoint/2010/main" val="183897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A758F0-393B-4B1D-982C-AD52A38C838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20C3BE9-B80F-42DD-B3CF-AC060017D1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453241-7E3B-42A5-BE0A-EDA7F3D107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2468</TotalTime>
  <Words>1134</Words>
  <Application>Microsoft Office PowerPoint</Application>
  <PresentationFormat>Widescreen</PresentationFormat>
  <Paragraphs>172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Calisto MT</vt:lpstr>
      <vt:lpstr>MS Shell Dlg 2</vt:lpstr>
      <vt:lpstr>Open Sans</vt:lpstr>
      <vt:lpstr>Wingdings</vt:lpstr>
      <vt:lpstr>Wingdings 3</vt:lpstr>
      <vt:lpstr>Madison</vt:lpstr>
      <vt:lpstr>                      Gemellaggio Ascea – Foca  </vt:lpstr>
      <vt:lpstr>Presentazione standard di PowerPoint</vt:lpstr>
      <vt:lpstr>2 Obiettivi – art. 1  </vt:lpstr>
      <vt:lpstr>Presentazione standard di PowerPoint</vt:lpstr>
      <vt:lpstr> ASCEA : scambio ipotesi</vt:lpstr>
      <vt:lpstr> ASCEA</vt:lpstr>
      <vt:lpstr>Presentazione standard di PowerPoint</vt:lpstr>
      <vt:lpstr>Presentazione standard di PowerPoint</vt:lpstr>
      <vt:lpstr>Presentazione standard di PowerPoint</vt:lpstr>
      <vt:lpstr>      da AS.CO.CI = 22 Comuni </vt:lpstr>
      <vt:lpstr>A i 45 Comuni aggregati nel  2024      </vt:lpstr>
      <vt:lpstr>Presentazione standard di PowerPoint</vt:lpstr>
      <vt:lpstr>Presentazione standard di PowerPoint</vt:lpstr>
      <vt:lpstr>Organizzazione Territoriale e   Formazione-Intervento®      </vt:lpstr>
      <vt:lpstr>Presentazione standard di PowerPoint</vt:lpstr>
      <vt:lpstr>Presentazione standard di PowerPoint</vt:lpstr>
      <vt:lpstr>Il Cammino dei Focei - differenze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Cosa fare ?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</dc:creator>
  <cp:lastModifiedBy>RENATO DI GREGORIO</cp:lastModifiedBy>
  <cp:revision>9</cp:revision>
  <dcterms:created xsi:type="dcterms:W3CDTF">2021-09-24T17:03:13Z</dcterms:created>
  <dcterms:modified xsi:type="dcterms:W3CDTF">2025-05-03T12:23:01Z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