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320" r:id="rId2"/>
    <p:sldId id="397" r:id="rId3"/>
    <p:sldId id="369" r:id="rId4"/>
    <p:sldId id="394" r:id="rId5"/>
    <p:sldId id="382" r:id="rId6"/>
    <p:sldId id="383" r:id="rId7"/>
    <p:sldId id="384" r:id="rId8"/>
    <p:sldId id="385" r:id="rId9"/>
    <p:sldId id="386" r:id="rId10"/>
    <p:sldId id="387" r:id="rId11"/>
    <p:sldId id="388" r:id="rId12"/>
    <p:sldId id="389" r:id="rId13"/>
    <p:sldId id="375" r:id="rId14"/>
    <p:sldId id="363" r:id="rId15"/>
    <p:sldId id="366" r:id="rId16"/>
    <p:sldId id="367" r:id="rId17"/>
    <p:sldId id="354" r:id="rId18"/>
    <p:sldId id="327" r:id="rId19"/>
    <p:sldId id="356" r:id="rId20"/>
    <p:sldId id="360" r:id="rId21"/>
    <p:sldId id="398" r:id="rId22"/>
    <p:sldId id="379" r:id="rId23"/>
    <p:sldId id="378" r:id="rId24"/>
    <p:sldId id="391" r:id="rId25"/>
    <p:sldId id="393" r:id="rId26"/>
    <p:sldId id="392" r:id="rId27"/>
    <p:sldId id="401" r:id="rId28"/>
    <p:sldId id="371" r:id="rId29"/>
    <p:sldId id="395" r:id="rId30"/>
    <p:sldId id="396" r:id="rId31"/>
    <p:sldId id="381" r:id="rId32"/>
    <p:sldId id="372" r:id="rId33"/>
    <p:sldId id="399" r:id="rId34"/>
    <p:sldId id="400" r:id="rId35"/>
    <p:sldId id="403" r:id="rId36"/>
    <p:sldId id="404" r:id="rId37"/>
    <p:sldId id="402" r:id="rId38"/>
    <p:sldId id="362" r:id="rId3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66CCFF"/>
    <a:srgbClr val="FF7C80"/>
    <a:srgbClr val="80FC04"/>
    <a:srgbClr val="9A2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9172" autoAdjust="0"/>
  </p:normalViewPr>
  <p:slideViewPr>
    <p:cSldViewPr snapToGrid="0" snapToObjects="1">
      <p:cViewPr>
        <p:scale>
          <a:sx n="66" d="100"/>
          <a:sy n="66" d="100"/>
        </p:scale>
        <p:origin x="-30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6CA06C6-FA45-0445-98F8-81B3131F8761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8C43CCE-3B82-C348-8884-B25DAFA6CC3F}" type="slidenum">
              <a:rPr lang="it-IT" smtClean="0"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cover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10" Type="http://schemas.openxmlformats.org/officeDocument/2006/relationships/image" Target="../media/image32.jpg"/><Relationship Id="rId4" Type="http://schemas.openxmlformats.org/officeDocument/2006/relationships/image" Target="../media/image26.jpg"/><Relationship Id="rId9" Type="http://schemas.openxmlformats.org/officeDocument/2006/relationships/image" Target="../media/image31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10" Type="http://schemas.openxmlformats.org/officeDocument/2006/relationships/image" Target="../media/image33.jpg"/><Relationship Id="rId4" Type="http://schemas.openxmlformats.org/officeDocument/2006/relationships/image" Target="../media/image26.jpg"/><Relationship Id="rId9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2400" b="1" dirty="0" smtClean="0">
                <a:solidFill>
                  <a:srgbClr val="FFFF00"/>
                </a:solidFill>
              </a:rPr>
              <a:t>Incontro degli Amministratori dei 4 Comprensori </a:t>
            </a:r>
          </a:p>
          <a:p>
            <a:pPr lvl="1" algn="ctr"/>
            <a:r>
              <a:rPr lang="it-IT" sz="2400" b="1" dirty="0" smtClean="0">
                <a:solidFill>
                  <a:srgbClr val="FFFF00"/>
                </a:solidFill>
              </a:rPr>
              <a:t>Vallo di Diano, Golfo di Policastro, </a:t>
            </a:r>
          </a:p>
          <a:p>
            <a:pPr lvl="1" algn="ctr"/>
            <a:r>
              <a:rPr lang="it-IT" sz="2400" b="1" dirty="0" smtClean="0">
                <a:solidFill>
                  <a:srgbClr val="FFFF00"/>
                </a:solidFill>
              </a:rPr>
              <a:t>Alburni, Cilento centrale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436914" y="2502848"/>
            <a:ext cx="657146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per condividere la </a:t>
            </a:r>
            <a:r>
              <a:rPr lang="it-IT" sz="2800" b="1" dirty="0" smtClean="0">
                <a:solidFill>
                  <a:srgbClr val="FFFF00"/>
                </a:solidFill>
              </a:rPr>
              <a:t>struttura</a:t>
            </a:r>
            <a:r>
              <a:rPr lang="it-IT" sz="2800" b="1" dirty="0" smtClean="0"/>
              <a:t> che deve gestire il Progetto  del Turismo archeologico Europeo </a:t>
            </a:r>
          </a:p>
          <a:p>
            <a:endParaRPr lang="it-IT" sz="2800" b="1" dirty="0"/>
          </a:p>
          <a:p>
            <a:r>
              <a:rPr lang="it-IT" sz="2800" b="1" dirty="0" smtClean="0"/>
              <a:t>               </a:t>
            </a:r>
            <a:r>
              <a:rPr lang="it-IT" sz="3200" b="1" dirty="0" smtClean="0">
                <a:solidFill>
                  <a:srgbClr val="FFFF00"/>
                </a:solidFill>
              </a:rPr>
              <a:t> febbraio 2025</a:t>
            </a:r>
          </a:p>
          <a:p>
            <a:pPr marL="514350" indent="-514350">
              <a:buAutoNum type="arabicPeriod"/>
            </a:pP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11124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3 Progetti integrati</a:t>
            </a:r>
          </a:p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Un volano per le «aree interne»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55406" y="2502848"/>
            <a:ext cx="71529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it-IT" sz="2800" b="1" dirty="0"/>
              <a:t>V</a:t>
            </a:r>
            <a:r>
              <a:rPr lang="it-IT" sz="2800" b="1" dirty="0" smtClean="0"/>
              <a:t>alorizzazione </a:t>
            </a:r>
            <a:r>
              <a:rPr lang="it-IT" sz="2800" b="1" dirty="0"/>
              <a:t>e promozione del patrimonio archeologico del </a:t>
            </a:r>
            <a:r>
              <a:rPr lang="it-IT" sz="2800" b="1" dirty="0" smtClean="0"/>
              <a:t>territorio</a:t>
            </a:r>
          </a:p>
          <a:p>
            <a:pPr marL="514350" indent="-514350">
              <a:buAutoNum type="arabicPeriod"/>
            </a:pPr>
            <a:r>
              <a:rPr lang="it-IT" sz="2800" b="1" dirty="0" smtClean="0"/>
              <a:t>Costru</a:t>
            </a:r>
            <a:r>
              <a:rPr lang="it-IT" sz="2800" dirty="0" smtClean="0"/>
              <a:t>zione dell’</a:t>
            </a:r>
            <a:r>
              <a:rPr lang="it-IT" sz="2800" b="1" dirty="0" smtClean="0"/>
              <a:t>Itinerario </a:t>
            </a:r>
            <a:r>
              <a:rPr lang="it-IT" sz="2800" b="1" dirty="0"/>
              <a:t>culturale europeo del “Viaggio dei Focei” </a:t>
            </a:r>
            <a:endParaRPr lang="it-IT" sz="2800" b="1" dirty="0" smtClean="0"/>
          </a:p>
          <a:p>
            <a:pPr marL="514350" indent="-514350">
              <a:buAutoNum type="arabicPeriod"/>
            </a:pPr>
            <a:r>
              <a:rPr lang="it-IT" sz="2800" b="1" dirty="0" smtClean="0"/>
              <a:t>Adesione all’Itinerario </a:t>
            </a:r>
            <a:r>
              <a:rPr lang="it-IT" sz="2800" b="1" dirty="0"/>
              <a:t>culturale </a:t>
            </a:r>
            <a:r>
              <a:rPr lang="it-IT" sz="2800" b="1" dirty="0" smtClean="0"/>
              <a:t>europeo della Via degli ulivi (</a:t>
            </a:r>
            <a:r>
              <a:rPr lang="it-IT" sz="2800" b="1" dirty="0" err="1"/>
              <a:t>R</a:t>
            </a:r>
            <a:r>
              <a:rPr lang="it-IT" sz="2800" b="1" dirty="0" err="1" smtClean="0"/>
              <a:t>oute</a:t>
            </a:r>
            <a:r>
              <a:rPr lang="it-IT" sz="2800" b="1" dirty="0" smtClean="0"/>
              <a:t>  of the olive </a:t>
            </a:r>
            <a:r>
              <a:rPr lang="it-IT" sz="2800" b="1" dirty="0" err="1" smtClean="0"/>
              <a:t>tree</a:t>
            </a:r>
            <a:r>
              <a:rPr lang="it-IT" sz="2800" b="1" dirty="0" smtClean="0"/>
              <a:t>)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97281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433653"/>
            <a:ext cx="8332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Portiamoci in Europa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469738" y="3521122"/>
            <a:ext cx="3203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FF00"/>
                </a:solidFill>
              </a:rPr>
              <a:t>3</a:t>
            </a:r>
            <a:r>
              <a:rPr lang="it-IT" sz="1600" b="1" dirty="0" smtClean="0"/>
              <a:t>  </a:t>
            </a:r>
            <a:r>
              <a:rPr lang="it-IT" sz="2000" b="1" dirty="0" smtClean="0"/>
              <a:t>Sperimentiamo</a:t>
            </a:r>
            <a:endParaRPr lang="it-IT" sz="2800" b="1" dirty="0"/>
          </a:p>
          <a:p>
            <a:r>
              <a:rPr lang="it-IT" sz="2000" b="1" dirty="0"/>
              <a:t>«The </a:t>
            </a:r>
            <a:r>
              <a:rPr lang="it-IT" sz="2000" b="1" dirty="0" err="1"/>
              <a:t>Route</a:t>
            </a:r>
            <a:r>
              <a:rPr lang="it-IT" sz="2000" b="1" dirty="0"/>
              <a:t> of Olive </a:t>
            </a:r>
            <a:r>
              <a:rPr lang="it-IT" sz="2000" b="1" dirty="0" err="1"/>
              <a:t>Tree</a:t>
            </a:r>
            <a:r>
              <a:rPr lang="it-IT" sz="2000" b="1" dirty="0"/>
              <a:t>»”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408629" y="1680262"/>
            <a:ext cx="35306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FF00"/>
                </a:solidFill>
              </a:rPr>
              <a:t>2</a:t>
            </a:r>
            <a:r>
              <a:rPr lang="it-IT" sz="2800" b="1" dirty="0" smtClean="0"/>
              <a:t>. </a:t>
            </a:r>
            <a:r>
              <a:rPr lang="it-IT" sz="2000" b="1" dirty="0" smtClean="0"/>
              <a:t>Costru</a:t>
            </a:r>
            <a:r>
              <a:rPr lang="it-IT" sz="2000" dirty="0" smtClean="0"/>
              <a:t>zione </a:t>
            </a:r>
            <a:r>
              <a:rPr lang="it-IT" sz="2000" dirty="0"/>
              <a:t>dell’</a:t>
            </a:r>
            <a:r>
              <a:rPr lang="it-IT" sz="2000" b="1" dirty="0"/>
              <a:t>Itinerario culturale europeo del “Viaggio dei Focei” 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64" y="1665027"/>
            <a:ext cx="5041930" cy="3712191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40409" y="5573486"/>
            <a:ext cx="5566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1.</a:t>
            </a:r>
            <a:r>
              <a:rPr lang="it-IT" sz="2800" b="1" dirty="0" smtClean="0"/>
              <a:t>Valorizziamo il patrimonio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29394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L’obiettivo strategico di fondo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30149" y="1822156"/>
            <a:ext cx="71529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/>
              <a:t>Dare forza al brand che sceglieremo per il Territorio e farlo diventare un’Area a «</a:t>
            </a:r>
            <a:r>
              <a:rPr lang="it-IT" sz="2800" b="1" dirty="0" smtClean="0">
                <a:solidFill>
                  <a:srgbClr val="FFFF00"/>
                </a:solidFill>
              </a:rPr>
              <a:t>Destinazione Turistica</a:t>
            </a:r>
            <a:r>
              <a:rPr lang="it-IT" sz="2800" b="1" dirty="0" smtClean="0"/>
              <a:t>»  facendo leva sui patrimoni che il territorio «nel suo insieme» possiede pur riconoscendo le peculiarità storiche, geografiche e attrattive delle sue componenti territoriali 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6787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            Il </a:t>
            </a:r>
            <a:r>
              <a:rPr lang="it-IT" sz="3200" b="1" dirty="0">
                <a:solidFill>
                  <a:srgbClr val="FFFF00"/>
                </a:solidFill>
              </a:rPr>
              <a:t>primo progetto</a:t>
            </a:r>
            <a:r>
              <a:rPr lang="it-IT" sz="3200" dirty="0">
                <a:solidFill>
                  <a:srgbClr val="FFFF00"/>
                </a:solidFill>
              </a:rPr>
              <a:t> </a:t>
            </a:r>
            <a:endParaRPr lang="it-IT" sz="3200" dirty="0" smtClean="0">
              <a:solidFill>
                <a:srgbClr val="FFFF00"/>
              </a:solidFill>
            </a:endParaRPr>
          </a:p>
          <a:p>
            <a:endParaRPr lang="it-IT" sz="2400" dirty="0"/>
          </a:p>
          <a:p>
            <a:pPr algn="just"/>
            <a:r>
              <a:rPr lang="it-IT" sz="2400" b="1" dirty="0" smtClean="0"/>
              <a:t>fare </a:t>
            </a:r>
            <a:r>
              <a:rPr lang="it-IT" sz="2400" b="1" dirty="0"/>
              <a:t>del patrimonio archeologico una leva per sviluppare il turismo storico e culturale tipico delle "</a:t>
            </a:r>
            <a:r>
              <a:rPr lang="it-IT" sz="2400" b="1" dirty="0">
                <a:solidFill>
                  <a:srgbClr val="FFFF00"/>
                </a:solidFill>
              </a:rPr>
              <a:t>aree a destinazione turistica</a:t>
            </a:r>
            <a:r>
              <a:rPr lang="it-IT" sz="2400" b="1" dirty="0"/>
              <a:t>", con la </a:t>
            </a:r>
            <a:r>
              <a:rPr lang="it-IT" sz="2400" b="1" dirty="0" smtClean="0"/>
              <a:t>speranza che </a:t>
            </a:r>
            <a:r>
              <a:rPr lang="it-IT" sz="2400" b="1" dirty="0"/>
              <a:t>esso possa contribuire a </a:t>
            </a:r>
            <a:r>
              <a:rPr lang="it-IT" sz="2400" b="1" dirty="0" smtClean="0"/>
              <a:t>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/>
              <a:t>limitare </a:t>
            </a:r>
            <a:r>
              <a:rPr lang="it-IT" sz="2400" b="1" dirty="0"/>
              <a:t>il fenomeno di giovani diplomati e laureati che lasciano i </a:t>
            </a:r>
            <a:r>
              <a:rPr lang="it-IT" sz="2400" b="1" dirty="0" smtClean="0"/>
              <a:t>borghi, ma anche la costa </a:t>
            </a:r>
            <a:r>
              <a:rPr lang="it-IT" sz="2400" b="1" dirty="0"/>
              <a:t>con il conseguente problema dello spopolamento delle aree interne </a:t>
            </a:r>
            <a:r>
              <a:rPr lang="it-IT" sz="2400" b="1" dirty="0" smtClean="0"/>
              <a:t>e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/>
              <a:t> sviluppare il </a:t>
            </a:r>
            <a:r>
              <a:rPr lang="it-IT" sz="2400" b="1" dirty="0"/>
              <a:t>turismo nel territorio </a:t>
            </a:r>
            <a:r>
              <a:rPr lang="it-IT" sz="2400" b="1" dirty="0" smtClean="0"/>
              <a:t>non solo nel </a:t>
            </a:r>
            <a:r>
              <a:rPr lang="it-IT" sz="2400" b="1" dirty="0"/>
              <a:t>periodo estivo. </a:t>
            </a:r>
          </a:p>
        </p:txBody>
      </p:sp>
    </p:spTree>
    <p:extLst>
      <p:ext uri="{BB962C8B-B14F-4D97-AF65-F5344CB8AC3E}">
        <p14:creationId xmlns:p14="http://schemas.microsoft.com/office/powerpoint/2010/main" val="96471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6" y="342206"/>
            <a:ext cx="4689987" cy="599749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545394" y="589935"/>
            <a:ext cx="297917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quattro comprensori si </a:t>
            </a:r>
            <a:r>
              <a:rPr lang="it-IT" dirty="0" smtClean="0"/>
              <a:t>dovranno identificare </a:t>
            </a:r>
            <a:r>
              <a:rPr lang="it-IT" dirty="0" smtClean="0"/>
              <a:t>in un brand che dà loro un’identità  appre</a:t>
            </a:r>
            <a:r>
              <a:rPr lang="it-IT" b="1" dirty="0" smtClean="0"/>
              <a:t>zz</a:t>
            </a:r>
            <a:r>
              <a:rPr lang="it-IT" dirty="0" smtClean="0"/>
              <a:t>abile: </a:t>
            </a:r>
          </a:p>
          <a:p>
            <a:endParaRPr lang="it-IT" dirty="0"/>
          </a:p>
          <a:p>
            <a:r>
              <a:rPr lang="it-IT" dirty="0" smtClean="0"/>
              <a:t>I luoghi archeologici vengono legati da un percorso turistico  che segue le epoche storiche : dal paleolitico  in avanti e la storia  dei popoli: i Lucani,  i Greci, i Romani,  ecc.</a:t>
            </a:r>
          </a:p>
          <a:p>
            <a:endParaRPr lang="it-IT" dirty="0"/>
          </a:p>
          <a:p>
            <a:r>
              <a:rPr lang="it-IT" dirty="0" smtClean="0"/>
              <a:t>I musei si connettono alle epoche e ai popoli e completano il percorso turistico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5620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98" y="1976984"/>
            <a:ext cx="6489289" cy="439356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840658" y="457199"/>
            <a:ext cx="7417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/>
              <a:t>Le aree archeologiche e i musei si integrano con i luoghi della cultura: Biblioteche , Centri di educazione e formazione , Scuole e Università  che danno senso a ciò che si conserva  e si mostra e spiegano  il contesto  che ha prodotto ciò che si visita  </a:t>
            </a:r>
            <a:r>
              <a:rPr lang="it-IT" b="1" dirty="0" smtClean="0"/>
              <a:t>Esempio: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4863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2" name="Rettangolo 1"/>
          <p:cNvSpPr/>
          <p:nvPr/>
        </p:nvSpPr>
        <p:spPr>
          <a:xfrm>
            <a:off x="711199" y="612845"/>
            <a:ext cx="744582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Da patrimonio  a Destinazione </a:t>
            </a:r>
            <a:r>
              <a:rPr lang="it-IT" sz="2800" b="1" dirty="0">
                <a:solidFill>
                  <a:srgbClr val="FFFF00"/>
                </a:solidFill>
              </a:rPr>
              <a:t>Turistica </a:t>
            </a:r>
          </a:p>
          <a:p>
            <a:r>
              <a:rPr lang="it-IT" dirty="0" smtClean="0"/>
              <a:t>(Wikipedia )</a:t>
            </a:r>
            <a:endParaRPr lang="it-IT" dirty="0"/>
          </a:p>
          <a:p>
            <a:endParaRPr lang="it-IT" dirty="0" smtClean="0"/>
          </a:p>
          <a:p>
            <a:pPr algn="just"/>
            <a:r>
              <a:rPr lang="it-IT" sz="2000" dirty="0" smtClean="0"/>
              <a:t>Una </a:t>
            </a:r>
            <a:r>
              <a:rPr lang="it-IT" sz="2000" dirty="0"/>
              <a:t>destinazione turistica è un ambito territoriale nel quale ha sede un complesso di </a:t>
            </a:r>
            <a:r>
              <a:rPr lang="it-IT" sz="2000" dirty="0" smtClean="0"/>
              <a:t> attrattive </a:t>
            </a:r>
            <a:r>
              <a:rPr lang="it-IT" sz="2000" dirty="0"/>
              <a:t>che possono soddisfare i bisogni e gli interessi di un determinato segmento </a:t>
            </a:r>
            <a:r>
              <a:rPr lang="it-IT" sz="2000" dirty="0" smtClean="0"/>
              <a:t> di </a:t>
            </a:r>
            <a:r>
              <a:rPr lang="it-IT" sz="2000" dirty="0"/>
              <a:t>domanda turistica.</a:t>
            </a:r>
          </a:p>
          <a:p>
            <a:pPr algn="just"/>
            <a:r>
              <a:rPr lang="it-IT" sz="2000" dirty="0"/>
              <a:t>I confini della destinazione possono essere identificati, pertanto, partendo dall'analisi </a:t>
            </a:r>
            <a:r>
              <a:rPr lang="it-IT" sz="2000" dirty="0" smtClean="0"/>
              <a:t> delle </a:t>
            </a:r>
            <a:r>
              <a:rPr lang="it-IT" sz="2000" dirty="0"/>
              <a:t>specifiche esigenze di ogni target di clientela in esame. </a:t>
            </a:r>
          </a:p>
          <a:p>
            <a:pPr algn="just"/>
            <a:r>
              <a:rPr lang="it-IT" sz="2000" dirty="0"/>
              <a:t>Una destinazione turistica può essere considerata tale solo nel momento in cui le </a:t>
            </a:r>
            <a:r>
              <a:rPr lang="it-IT" sz="2000" dirty="0" smtClean="0"/>
              <a:t> risorse</a:t>
            </a:r>
            <a:r>
              <a:rPr lang="it-IT" sz="2000" dirty="0"/>
              <a:t>, cioè la materia prima fonte di attrazione, siano integrate con infrastrutture e </a:t>
            </a:r>
            <a:r>
              <a:rPr lang="it-IT" sz="2000" dirty="0" smtClean="0"/>
              <a:t>servizi </a:t>
            </a:r>
            <a:r>
              <a:rPr lang="it-IT" sz="2000" dirty="0"/>
              <a:t>che consentano, rispettivamente, l'accessibilità e la fruibilità della meta </a:t>
            </a:r>
            <a:r>
              <a:rPr lang="it-IT" sz="2000" dirty="0" smtClean="0"/>
              <a:t> desiderata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 smtClean="0">
                <a:solidFill>
                  <a:srgbClr val="FFFF00"/>
                </a:solidFill>
              </a:rPr>
              <a:t>Intanto vediamo di raggruppare il Patrimonio e promuoverlo nel suo insieme  </a:t>
            </a:r>
            <a:endParaRPr lang="it-IT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58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FF00"/>
                </a:solidFill>
              </a:rPr>
              <a:t>Il </a:t>
            </a:r>
            <a:r>
              <a:rPr lang="it-IT" sz="3200" b="1" dirty="0" smtClean="0">
                <a:solidFill>
                  <a:srgbClr val="FFFF00"/>
                </a:solidFill>
              </a:rPr>
              <a:t>secondo progetto</a:t>
            </a:r>
            <a:r>
              <a:rPr lang="it-IT" sz="3200" dirty="0" smtClean="0">
                <a:solidFill>
                  <a:srgbClr val="FFFF00"/>
                </a:solidFill>
              </a:rPr>
              <a:t> </a:t>
            </a:r>
          </a:p>
          <a:p>
            <a:endParaRPr lang="it-IT" sz="2400" dirty="0"/>
          </a:p>
          <a:p>
            <a:pPr algn="just"/>
            <a:r>
              <a:rPr lang="it-IT" sz="2400" b="1" dirty="0" smtClean="0"/>
              <a:t>Costruire la Via dei Focei come </a:t>
            </a:r>
            <a:r>
              <a:rPr lang="it-IT" sz="2400" b="1" dirty="0" smtClean="0">
                <a:solidFill>
                  <a:srgbClr val="FFFF00"/>
                </a:solidFill>
              </a:rPr>
              <a:t>Itinerario culturale </a:t>
            </a:r>
            <a:r>
              <a:rPr lang="it-IT" sz="2400" b="1" dirty="0">
                <a:solidFill>
                  <a:srgbClr val="FFFF00"/>
                </a:solidFill>
              </a:rPr>
              <a:t>del Consiglio d’Europa </a:t>
            </a:r>
            <a:r>
              <a:rPr lang="it-IT" sz="2400" b="1" dirty="0" smtClean="0"/>
              <a:t>così da acquistare </a:t>
            </a:r>
            <a:r>
              <a:rPr lang="it-IT" sz="2400" b="1" dirty="0"/>
              <a:t>una visibilità europea dei luoghi a tutto vantaggio dello sviluppo del turismo </a:t>
            </a:r>
            <a:r>
              <a:rPr lang="it-IT" sz="2400" b="1" dirty="0" smtClean="0"/>
              <a:t>culturale</a:t>
            </a:r>
            <a:r>
              <a:rPr lang="it-IT" sz="2400" b="1" dirty="0"/>
              <a:t>,</a:t>
            </a:r>
            <a:r>
              <a:rPr lang="it-IT" sz="2400" b="1" dirty="0" smtClean="0"/>
              <a:t> utilizzando </a:t>
            </a:r>
            <a:r>
              <a:rPr lang="it-IT" sz="2400" b="1" dirty="0"/>
              <a:t>l’opportunità di valorizzare ciò che il popolo dei </a:t>
            </a:r>
            <a:r>
              <a:rPr lang="it-IT" sz="2400" b="1" dirty="0" smtClean="0"/>
              <a:t>Focei </a:t>
            </a:r>
            <a:r>
              <a:rPr lang="it-IT" sz="2400" b="1" dirty="0"/>
              <a:t>ha fatto navigando nel Mediterraneo </a:t>
            </a:r>
            <a:r>
              <a:rPr lang="it-IT" sz="2400" b="1" dirty="0" smtClean="0"/>
              <a:t>e </a:t>
            </a:r>
            <a:r>
              <a:rPr lang="it-IT" sz="2400" b="1" dirty="0"/>
              <a:t>costruendo città come:  </a:t>
            </a:r>
            <a:r>
              <a:rPr lang="it-IT" sz="2400" b="1" dirty="0" smtClean="0"/>
              <a:t>Ascea (Italia), </a:t>
            </a:r>
            <a:r>
              <a:rPr lang="it-IT" sz="2400" b="1" dirty="0"/>
              <a:t>Marsiglia, Nizza, </a:t>
            </a:r>
            <a:r>
              <a:rPr lang="it-IT" sz="2400" b="1" dirty="0" err="1" smtClean="0"/>
              <a:t>Aleria</a:t>
            </a:r>
            <a:r>
              <a:rPr lang="it-IT" sz="2400" b="1" dirty="0"/>
              <a:t> </a:t>
            </a:r>
            <a:r>
              <a:rPr lang="it-IT" sz="2400" b="1" dirty="0" smtClean="0"/>
              <a:t>(Francia) L’</a:t>
            </a:r>
            <a:r>
              <a:rPr lang="it-IT" sz="2400" b="1" dirty="0" err="1" smtClean="0"/>
              <a:t>Escala</a:t>
            </a:r>
            <a:r>
              <a:rPr lang="it-IT" sz="2400" b="1" dirty="0" smtClean="0"/>
              <a:t>(Spagna) partendo da </a:t>
            </a:r>
            <a:r>
              <a:rPr lang="it-IT" sz="2400" b="1" dirty="0" smtClean="0"/>
              <a:t>Foca </a:t>
            </a:r>
            <a:r>
              <a:rPr lang="it-IT" sz="2400" b="1" dirty="0" smtClean="0"/>
              <a:t>(Turchia)</a:t>
            </a:r>
            <a:endParaRPr lang="it-IT" sz="2400" b="1" dirty="0"/>
          </a:p>
          <a:p>
            <a:pPr algn="just"/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80170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017486" y="1548867"/>
            <a:ext cx="6263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/>
              <a:t/>
            </a:r>
            <a:br>
              <a:rPr lang="it-IT" sz="1600" dirty="0"/>
            </a:br>
            <a:endParaRPr lang="it-IT" sz="16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422400" y="522514"/>
            <a:ext cx="7194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Gemellaggio già fatto con i Focei </a:t>
            </a:r>
          </a:p>
          <a:p>
            <a:r>
              <a:rPr lang="it-IT" sz="2800" b="1" dirty="0" smtClean="0">
                <a:solidFill>
                  <a:srgbClr val="FFFF00"/>
                </a:solidFill>
              </a:rPr>
              <a:t>Accordo già fatto con le Città degli altri Paesi = processo in corso…..</a:t>
            </a:r>
            <a:endParaRPr lang="it-IT" sz="2800" b="1" dirty="0">
              <a:solidFill>
                <a:srgbClr val="FFFF0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38" y="1916580"/>
            <a:ext cx="6859663" cy="43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090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34162" y="1244560"/>
            <a:ext cx="2396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 smtClean="0"/>
              <a:t>Turchia     </a:t>
            </a:r>
            <a:r>
              <a:rPr lang="it-IT" sz="2400" b="1" dirty="0"/>
              <a:t/>
            </a:r>
            <a:br>
              <a:rPr lang="it-IT" sz="2400" b="1" dirty="0"/>
            </a:br>
            <a:endParaRPr lang="it-IT" sz="24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584752" y="377930"/>
            <a:ext cx="4685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Incontri e accordi </a:t>
            </a:r>
            <a:endParaRPr lang="it-IT" sz="3200" b="1" dirty="0">
              <a:solidFill>
                <a:srgbClr val="FFFF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845" y="1907509"/>
            <a:ext cx="3094191" cy="230028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38" y="4444278"/>
            <a:ext cx="4048125" cy="207645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65" y="1841254"/>
            <a:ext cx="3830059" cy="2366541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5456510" y="1242845"/>
            <a:ext cx="2396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 smtClean="0"/>
              <a:t>Spagna      </a:t>
            </a:r>
            <a:r>
              <a:rPr lang="it-IT" sz="2400" b="1" dirty="0"/>
              <a:t/>
            </a:r>
            <a:br>
              <a:rPr lang="it-IT" sz="2400" b="1" dirty="0"/>
            </a:br>
            <a:endParaRPr lang="it-IT" sz="2400" b="1" dirty="0"/>
          </a:p>
        </p:txBody>
      </p:sp>
      <p:sp>
        <p:nvSpPr>
          <p:cNvPr id="9" name="Rettangolo 8"/>
          <p:cNvSpPr/>
          <p:nvPr/>
        </p:nvSpPr>
        <p:spPr>
          <a:xfrm>
            <a:off x="5298854" y="4848571"/>
            <a:ext cx="2396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 smtClean="0"/>
              <a:t>Francia     </a:t>
            </a:r>
            <a:r>
              <a:rPr lang="it-IT" sz="2400" b="1" dirty="0"/>
              <a:t/>
            </a:r>
            <a:br>
              <a:rPr lang="it-IT" sz="2400" b="1" dirty="0"/>
            </a:b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1925535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017486" y="1548867"/>
            <a:ext cx="6263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/>
              <a:t/>
            </a:r>
            <a:br>
              <a:rPr lang="it-IT" sz="1600" dirty="0"/>
            </a:br>
            <a:endParaRPr lang="it-IT" sz="16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25214" y="522514"/>
            <a:ext cx="78915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Progettazione partecipata per costituire il Dossier  da presentare al Consiglio d’Europa </a:t>
            </a:r>
            <a:endParaRPr lang="it-IT" sz="2800" b="1" dirty="0">
              <a:solidFill>
                <a:srgbClr val="FFFF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4" y="2183128"/>
            <a:ext cx="3341707" cy="189091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82869" y="4524703"/>
            <a:ext cx="3294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</a:rPr>
              <a:t>Mar</a:t>
            </a:r>
            <a:r>
              <a:rPr lang="it-IT" sz="2400" b="1" dirty="0" smtClean="0">
                <a:solidFill>
                  <a:srgbClr val="FFFF00"/>
                </a:solidFill>
              </a:rPr>
              <a:t>zo 2023 in Turchia</a:t>
            </a:r>
            <a:endParaRPr lang="it-IT" sz="2400" dirty="0">
              <a:solidFill>
                <a:srgbClr val="FFFF00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23" y="2215575"/>
            <a:ext cx="4198149" cy="1858469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787462" y="4524703"/>
            <a:ext cx="3294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</a:rPr>
              <a:t>Giugno </a:t>
            </a:r>
            <a:r>
              <a:rPr lang="it-IT" sz="2400" b="1" dirty="0" smtClean="0">
                <a:solidFill>
                  <a:srgbClr val="FFFF00"/>
                </a:solidFill>
              </a:rPr>
              <a:t>2023 in Italia</a:t>
            </a:r>
            <a:endParaRPr lang="it-IT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7978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272539"/>
            <a:ext cx="75659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    </a:t>
            </a:r>
            <a:r>
              <a:rPr lang="it-IT" sz="2400" b="1" dirty="0" smtClean="0"/>
              <a:t>      </a:t>
            </a:r>
          </a:p>
          <a:p>
            <a:pPr algn="just"/>
            <a:r>
              <a:rPr lang="it-IT" sz="2800" b="1" dirty="0">
                <a:solidFill>
                  <a:srgbClr val="FFFF00"/>
                </a:solidFill>
              </a:rPr>
              <a:t> </a:t>
            </a:r>
            <a:r>
              <a:rPr lang="it-IT" sz="2800" b="1" dirty="0" smtClean="0">
                <a:solidFill>
                  <a:srgbClr val="FFFF00"/>
                </a:solidFill>
              </a:rPr>
              <a:t>                        Il Consiglio d’Europa </a:t>
            </a:r>
            <a:endParaRPr lang="it-IT" sz="2800" b="1" dirty="0">
              <a:solidFill>
                <a:srgbClr val="FFFF0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14" y="1625600"/>
            <a:ext cx="7439566" cy="409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7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29" y="660013"/>
            <a:ext cx="7213599" cy="550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57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30149" y="603662"/>
            <a:ext cx="715296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</a:rPr>
              <a:t>Un </a:t>
            </a:r>
            <a:r>
              <a:rPr lang="it-IT" sz="2800" b="1" dirty="0">
                <a:solidFill>
                  <a:srgbClr val="FFFF00"/>
                </a:solidFill>
              </a:rPr>
              <a:t>I</a:t>
            </a:r>
            <a:r>
              <a:rPr lang="it-IT" sz="2800" b="1" dirty="0" smtClean="0">
                <a:solidFill>
                  <a:srgbClr val="FFFF00"/>
                </a:solidFill>
              </a:rPr>
              <a:t>tinerario Culturale Europeo  DEVE</a:t>
            </a:r>
          </a:p>
          <a:p>
            <a:pPr algn="just"/>
            <a:endParaRPr lang="it-IT" b="1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essere rappresentativo dei valori europei</a:t>
            </a:r>
            <a:endParaRPr lang="it-IT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coinvolgere  almeno tre Paesi europei; </a:t>
            </a:r>
            <a:endParaRPr lang="it-IT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essere oggetto di ricerca e sviluppo 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essere </a:t>
            </a:r>
            <a:r>
              <a:rPr lang="it-IT" sz="2000" b="1" dirty="0"/>
              <a:t>rappresentativo della </a:t>
            </a:r>
            <a:r>
              <a:rPr lang="it-IT" sz="2000" b="1" dirty="0" smtClean="0"/>
              <a:t>memoria, della storia </a:t>
            </a:r>
            <a:r>
              <a:rPr lang="it-IT" sz="2000" b="1" dirty="0"/>
              <a:t>e del patrimonio europei </a:t>
            </a:r>
            <a:r>
              <a:rPr lang="it-IT" sz="2000" b="1" dirty="0" smtClean="0"/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contribuire all'interpretazione della diversità dell'Europa</a:t>
            </a:r>
            <a:r>
              <a:rPr lang="it-IT" sz="2000" b="1" dirty="0"/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prestarsi </a:t>
            </a:r>
            <a:r>
              <a:rPr lang="it-IT" sz="2000" b="1" dirty="0"/>
              <a:t>agli scambi culturali </a:t>
            </a:r>
            <a:r>
              <a:rPr lang="it-IT" sz="2000" b="1" dirty="0" smtClean="0"/>
              <a:t>ed educativi per i giovani 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consentire lo sviluppo di iniziative e progetti esemplari e innovativi nei settori  del turismo culturale e dello  Sviluppo sostenibile</a:t>
            </a:r>
            <a:r>
              <a:rPr lang="it-IT" sz="2000" b="1" dirty="0"/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b="1" dirty="0" smtClean="0"/>
              <a:t>consentire </a:t>
            </a:r>
            <a:r>
              <a:rPr lang="it-IT" sz="2000" b="1" dirty="0"/>
              <a:t>lo </a:t>
            </a:r>
            <a:r>
              <a:rPr lang="it-IT" sz="2000" b="1" dirty="0" smtClean="0"/>
              <a:t>sviluppo di prodotti turistici in collaborazione con operatori turistici</a:t>
            </a:r>
            <a:r>
              <a:rPr lang="it-IT" sz="2000" b="1" dirty="0"/>
              <a:t>, </a:t>
            </a:r>
            <a:r>
              <a:rPr lang="it-IT" sz="2000" b="1" dirty="0" smtClean="0"/>
              <a:t>prodotti destinati a un pubblico diverso, compreso il pubblico scolastico.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9156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771452" y="911314"/>
            <a:ext cx="784028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FF00"/>
                </a:solidFill>
                <a:latin typeface="+mj-lt"/>
                <a:cs typeface="Agenda-Medium"/>
              </a:rPr>
              <a:t>Il Programma deve</a:t>
            </a:r>
          </a:p>
          <a:p>
            <a:pPr algn="just"/>
            <a:r>
              <a:rPr lang="it-IT" sz="2400" b="1" dirty="0" smtClean="0">
                <a:latin typeface="+mj-lt"/>
                <a:cs typeface="Agenda-Medium"/>
              </a:rPr>
              <a:t>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>
                <a:latin typeface="+mj-lt"/>
                <a:cs typeface="Agenda-Medium"/>
              </a:rPr>
              <a:t>promuovere </a:t>
            </a:r>
            <a:r>
              <a:rPr lang="it-IT" sz="2400" b="1" dirty="0">
                <a:latin typeface="+mj-lt"/>
                <a:cs typeface="Agenda-Medium"/>
              </a:rPr>
              <a:t>la consapevolezza di un'identità </a:t>
            </a:r>
          </a:p>
          <a:p>
            <a:pPr algn="just"/>
            <a:r>
              <a:rPr lang="it-IT" sz="2400" b="1" dirty="0" smtClean="0">
                <a:latin typeface="+mj-lt"/>
                <a:cs typeface="Agenda-Medium"/>
              </a:rPr>
              <a:t>      culturale europea e della cittadinanza europea</a:t>
            </a:r>
            <a:r>
              <a:rPr lang="it-IT" sz="2400" b="1" dirty="0">
                <a:latin typeface="+mj-lt"/>
                <a:cs typeface="Agenda-Medium"/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>
                <a:latin typeface="+mj-lt"/>
                <a:cs typeface="Agenda-Medium"/>
              </a:rPr>
              <a:t>promuovere </a:t>
            </a:r>
            <a:r>
              <a:rPr lang="it-IT" sz="2400" b="1" dirty="0">
                <a:latin typeface="+mj-lt"/>
                <a:cs typeface="Agenda-Medium"/>
              </a:rPr>
              <a:t>il dialogo interculturale e </a:t>
            </a:r>
            <a:r>
              <a:rPr lang="it-IT" sz="2400" b="1" dirty="0" smtClean="0">
                <a:latin typeface="+mj-lt"/>
                <a:cs typeface="Agenda-Medium"/>
              </a:rPr>
              <a:t>interreligioso attraverso una migliore comprensione della storia europea</a:t>
            </a:r>
            <a:endParaRPr lang="it-IT" sz="2400" b="1" dirty="0">
              <a:latin typeface="+mj-lt"/>
              <a:cs typeface="Agenda-Medium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>
                <a:latin typeface="+mj-lt"/>
                <a:cs typeface="Agenda-Medium"/>
              </a:rPr>
              <a:t>salvaguardare il </a:t>
            </a:r>
            <a:r>
              <a:rPr lang="it-IT" sz="2400" b="1" dirty="0">
                <a:latin typeface="+mj-lt"/>
                <a:cs typeface="Agenda-Medium"/>
              </a:rPr>
              <a:t>patrimonio per il miglioramento </a:t>
            </a:r>
            <a:endParaRPr lang="it-IT" sz="2400" b="1" dirty="0" smtClean="0">
              <a:latin typeface="+mj-lt"/>
              <a:cs typeface="Agenda-Medium"/>
            </a:endParaRPr>
          </a:p>
          <a:p>
            <a:pPr algn="just"/>
            <a:r>
              <a:rPr lang="it-IT" sz="2400" b="1" dirty="0">
                <a:latin typeface="+mj-lt"/>
                <a:cs typeface="Agenda-Medium"/>
              </a:rPr>
              <a:t> </a:t>
            </a:r>
            <a:r>
              <a:rPr lang="it-IT" sz="2400" b="1" dirty="0" smtClean="0">
                <a:latin typeface="+mj-lt"/>
                <a:cs typeface="Agenda-Medium"/>
              </a:rPr>
              <a:t>    dell'ambiente di vita e lo sviluppo sociale, </a:t>
            </a:r>
            <a:endParaRPr lang="it-IT" sz="2400" b="1" dirty="0">
              <a:latin typeface="+mj-lt"/>
              <a:cs typeface="Agenda-Medium"/>
            </a:endParaRPr>
          </a:p>
          <a:p>
            <a:pPr algn="just"/>
            <a:r>
              <a:rPr lang="it-IT" sz="2400" b="1" dirty="0" smtClean="0">
                <a:latin typeface="+mj-lt"/>
                <a:cs typeface="Agenda-Medium"/>
              </a:rPr>
              <a:t>     economico e </a:t>
            </a:r>
            <a:r>
              <a:rPr lang="it-IT" sz="2400" b="1" dirty="0">
                <a:latin typeface="+mj-lt"/>
                <a:cs typeface="Agenda-Medium"/>
              </a:rPr>
              <a:t>culturale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it-IT" sz="2400" b="1" dirty="0" smtClean="0">
                <a:latin typeface="+mj-lt"/>
                <a:cs typeface="Agenda-Medium"/>
              </a:rPr>
              <a:t>dare </a:t>
            </a:r>
            <a:r>
              <a:rPr lang="it-IT" sz="2400" b="1" dirty="0">
                <a:latin typeface="+mj-lt"/>
                <a:cs typeface="Agenda-Medium"/>
              </a:rPr>
              <a:t>un posto d'onore al turismo culturale, in </a:t>
            </a:r>
          </a:p>
          <a:p>
            <a:pPr algn="just"/>
            <a:r>
              <a:rPr lang="it-IT" sz="2400" b="1" dirty="0" smtClean="0">
                <a:latin typeface="+mj-lt"/>
                <a:cs typeface="Agenda-Medium"/>
              </a:rPr>
              <a:t>      un'ottica </a:t>
            </a:r>
            <a:r>
              <a:rPr lang="it-IT" sz="2400" b="1" dirty="0">
                <a:latin typeface="+mj-lt"/>
                <a:cs typeface="Agenda-Medium"/>
              </a:rPr>
              <a:t>di </a:t>
            </a:r>
            <a:r>
              <a:rPr lang="it-IT" sz="2400" b="1" dirty="0" smtClean="0">
                <a:latin typeface="+mj-lt"/>
                <a:cs typeface="Agenda-Medium"/>
              </a:rPr>
              <a:t>sviluppo sostenibile</a:t>
            </a:r>
            <a:endParaRPr lang="it-IT" sz="2400" b="1" dirty="0">
              <a:latin typeface="+mj-lt"/>
              <a:cs typeface="Agenda-Medium"/>
            </a:endParaRPr>
          </a:p>
          <a:p>
            <a:pPr algn="ctr"/>
            <a:endParaRPr lang="it-IT" sz="2800" b="1" dirty="0">
              <a:latin typeface="+mj-lt"/>
              <a:cs typeface="Agenda-Medium"/>
            </a:endParaRPr>
          </a:p>
          <a:p>
            <a:pPr algn="ctr"/>
            <a:endParaRPr lang="it-IT" sz="2000" dirty="0" smtClean="0">
              <a:latin typeface="+mj-lt"/>
              <a:cs typeface="Agenda-Light"/>
            </a:endParaRPr>
          </a:p>
          <a:p>
            <a:pPr algn="ctr"/>
            <a:endParaRPr lang="it-IT" sz="2000" b="1" dirty="0">
              <a:latin typeface="+mj-lt"/>
              <a:cs typeface="Agenda-Light"/>
            </a:endParaRPr>
          </a:p>
          <a:p>
            <a:pPr algn="ctr"/>
            <a:endParaRPr lang="it-IT" sz="3600" dirty="0">
              <a:latin typeface="+mj-lt"/>
              <a:cs typeface="Agenda-Medium"/>
            </a:endParaRPr>
          </a:p>
        </p:txBody>
      </p:sp>
    </p:spTree>
    <p:extLst>
      <p:ext uri="{BB962C8B-B14F-4D97-AF65-F5344CB8AC3E}">
        <p14:creationId xmlns:p14="http://schemas.microsoft.com/office/powerpoint/2010/main" val="9749335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Gli incontri di Condivisione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30149" y="1822156"/>
            <a:ext cx="71529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9.6.2023 </a:t>
            </a:r>
            <a:r>
              <a:rPr lang="it-IT" sz="2000" b="1" dirty="0" smtClean="0"/>
              <a:t>Raffaella </a:t>
            </a:r>
            <a:r>
              <a:rPr lang="it-IT" sz="2000" b="1" dirty="0" err="1" smtClean="0"/>
              <a:t>Bonaudo</a:t>
            </a:r>
            <a:r>
              <a:rPr lang="it-IT" sz="2000" b="1" dirty="0" smtClean="0"/>
              <a:t>, Sovrintendente archeologia, Belle Arti e paesaggio, Salerno e Avellino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21.6.2023 </a:t>
            </a:r>
            <a:r>
              <a:rPr lang="it-IT" sz="2000" b="1" dirty="0" smtClean="0"/>
              <a:t>, </a:t>
            </a:r>
            <a:r>
              <a:rPr lang="it-IT" sz="2000" b="1" dirty="0"/>
              <a:t>Caroline Clark, </a:t>
            </a:r>
            <a:r>
              <a:rPr lang="en-US" sz="2000" b="1" dirty="0"/>
              <a:t>Project Manager, European Institute of Cultural Routes</a:t>
            </a:r>
            <a:endParaRPr lang="it-IT" sz="2000" b="1" dirty="0"/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9.8.2023</a:t>
            </a:r>
            <a:r>
              <a:rPr lang="it-IT" sz="2000" b="1" dirty="0" smtClean="0"/>
              <a:t> Francesco Alfieri Provincia di Salerno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11.09.2023</a:t>
            </a:r>
            <a:r>
              <a:rPr lang="it-IT" sz="2000" b="1" dirty="0" smtClean="0"/>
              <a:t> Giuseppe  Coccorullo, Presidente Parco Nazionale del Cilento, </a:t>
            </a:r>
            <a:r>
              <a:rPr lang="it-IT" sz="2000" b="1" dirty="0" err="1" smtClean="0"/>
              <a:t>Alburvi</a:t>
            </a:r>
            <a:r>
              <a:rPr lang="it-IT" sz="2000" b="1" dirty="0" smtClean="0"/>
              <a:t> e Vallo di Diano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18.09.2023</a:t>
            </a:r>
            <a:r>
              <a:rPr lang="it-IT" sz="2000" b="1" dirty="0" smtClean="0"/>
              <a:t> Maria Giusi </a:t>
            </a:r>
            <a:r>
              <a:rPr lang="it-IT" sz="2000" b="1" dirty="0" err="1" smtClean="0"/>
              <a:t>Luprano</a:t>
            </a:r>
            <a:r>
              <a:rPr lang="it-IT" sz="2000" b="1" dirty="0" smtClean="0"/>
              <a:t>, Ministero della Cultura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18.09.2023</a:t>
            </a:r>
            <a:r>
              <a:rPr lang="it-IT" sz="2000" b="1" dirty="0" smtClean="0"/>
              <a:t>, Barbara  Casagrande, Direttore generale Ministero del Turismo 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>
                <a:solidFill>
                  <a:srgbClr val="FFFF00"/>
                </a:solidFill>
              </a:rPr>
              <a:t>12.10.2023</a:t>
            </a:r>
            <a:r>
              <a:rPr lang="it-IT" sz="2000" b="1" dirty="0" smtClean="0"/>
              <a:t> Felice Casucci, Assessore </a:t>
            </a:r>
            <a:r>
              <a:rPr lang="it-IT" sz="2000" b="1" smtClean="0"/>
              <a:t>Regione Campania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228840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448664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Scuole , Università ed Enti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30149" y="1569908"/>
            <a:ext cx="71529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it-IT" sz="2000" b="1" dirty="0" smtClean="0"/>
              <a:t>Protocollo con le </a:t>
            </a:r>
            <a:r>
              <a:rPr lang="it-IT" sz="2000" b="1" dirty="0" smtClean="0">
                <a:solidFill>
                  <a:srgbClr val="FFFF00"/>
                </a:solidFill>
              </a:rPr>
              <a:t>Scuole</a:t>
            </a:r>
            <a:r>
              <a:rPr lang="it-IT" sz="2000" b="1" dirty="0" smtClean="0"/>
              <a:t> dei Comuni del Cilento Centrale di AS.CO.CI. (Prof. Francesco </a:t>
            </a:r>
            <a:r>
              <a:rPr lang="it-IT" sz="2000" b="1" dirty="0" err="1" smtClean="0"/>
              <a:t>Massanova</a:t>
            </a:r>
            <a:r>
              <a:rPr lang="it-IT" sz="2000" b="1" dirty="0" smtClean="0"/>
              <a:t>)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/>
              <a:t>Membro del Comitato scientifico di UNITELMA (università telematica della </a:t>
            </a:r>
            <a:r>
              <a:rPr lang="it-IT" sz="2000" b="1" dirty="0" smtClean="0">
                <a:solidFill>
                  <a:srgbClr val="FFFF00"/>
                </a:solidFill>
              </a:rPr>
              <a:t>Sapienza </a:t>
            </a:r>
            <a:r>
              <a:rPr lang="it-IT" sz="2000" b="1" dirty="0" smtClean="0"/>
              <a:t>di Roma) Polo di Sapri) (prof. Marco Cilento)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/>
              <a:t>Convenzione con la </a:t>
            </a:r>
            <a:r>
              <a:rPr lang="it-IT" sz="2000" b="1" dirty="0" smtClean="0">
                <a:solidFill>
                  <a:srgbClr val="FFFF00"/>
                </a:solidFill>
              </a:rPr>
              <a:t>Fondazione </a:t>
            </a:r>
            <a:r>
              <a:rPr lang="it-IT" sz="2000" b="1" dirty="0" err="1" smtClean="0">
                <a:solidFill>
                  <a:srgbClr val="FFFF00"/>
                </a:solidFill>
              </a:rPr>
              <a:t>Alario</a:t>
            </a:r>
            <a:r>
              <a:rPr lang="it-IT" sz="2000" b="1" dirty="0" smtClean="0">
                <a:solidFill>
                  <a:srgbClr val="FFFF00"/>
                </a:solidFill>
              </a:rPr>
              <a:t> </a:t>
            </a:r>
            <a:r>
              <a:rPr lang="it-IT" sz="2000" b="1" dirty="0" smtClean="0"/>
              <a:t>(dott. Tommaso Chirico)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/>
              <a:t>Convenzione con </a:t>
            </a:r>
            <a:r>
              <a:rPr lang="it-IT" sz="2000" b="1" dirty="0" err="1" smtClean="0"/>
              <a:t>C.I.Be.C</a:t>
            </a:r>
            <a:r>
              <a:rPr lang="it-IT" sz="2000" b="1" dirty="0" smtClean="0"/>
              <a:t>. Centro interdipartimentale perla conservazione del costruito archeologico, </a:t>
            </a:r>
            <a:r>
              <a:rPr lang="it-IT" sz="2000" b="1" dirty="0" smtClean="0">
                <a:solidFill>
                  <a:srgbClr val="FFFF00"/>
                </a:solidFill>
              </a:rPr>
              <a:t>Università Federico II (</a:t>
            </a:r>
            <a:r>
              <a:rPr lang="it-IT" sz="2000" b="1" dirty="0" smtClean="0"/>
              <a:t>prof. Luciano Rosati)</a:t>
            </a:r>
          </a:p>
          <a:p>
            <a:pPr marL="514350" indent="-514350" algn="just">
              <a:buAutoNum type="arabicPeriod"/>
            </a:pPr>
            <a:r>
              <a:rPr lang="it-IT" sz="2000" b="1" dirty="0" smtClean="0"/>
              <a:t>Protocollo d’Intesa tra Ascea (in rappresentanza dei 44 Comuni) e  la </a:t>
            </a:r>
            <a:r>
              <a:rPr lang="it-IT" sz="2000" b="1" dirty="0" smtClean="0">
                <a:solidFill>
                  <a:srgbClr val="FFFF00"/>
                </a:solidFill>
              </a:rPr>
              <a:t>Soprintendenza</a:t>
            </a:r>
            <a:r>
              <a:rPr lang="it-IT" sz="2000" b="1" dirty="0" smtClean="0"/>
              <a:t> delle Belle arti e paesaggio di Avellino e Salerno   </a:t>
            </a:r>
          </a:p>
        </p:txBody>
      </p:sp>
    </p:spTree>
    <p:extLst>
      <p:ext uri="{BB962C8B-B14F-4D97-AF65-F5344CB8AC3E}">
        <p14:creationId xmlns:p14="http://schemas.microsoft.com/office/powerpoint/2010/main" val="320939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61581" y="425356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Archeologhe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019164" y="1392337"/>
            <a:ext cx="715296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Tx/>
              <a:buAutoNum type="arabicPeriod"/>
            </a:pPr>
            <a:r>
              <a:rPr lang="it-IT" sz="2000" b="1" dirty="0"/>
              <a:t>prof.ssa Bianca </a:t>
            </a:r>
            <a:r>
              <a:rPr lang="it-IT" sz="2000" b="1" dirty="0" smtClean="0"/>
              <a:t>Ferrara (Università di Napoli),  </a:t>
            </a:r>
          </a:p>
          <a:p>
            <a:pPr marL="514350" indent="-514350" algn="just">
              <a:buFontTx/>
              <a:buAutoNum type="arabicPeriod"/>
            </a:pPr>
            <a:r>
              <a:rPr lang="it-IT" sz="2000" b="1" dirty="0"/>
              <a:t>p</a:t>
            </a:r>
            <a:r>
              <a:rPr lang="it-IT" sz="2000" b="1" dirty="0" smtClean="0"/>
              <a:t>rof.ssa Antonia </a:t>
            </a:r>
            <a:r>
              <a:rPr lang="it-IT" sz="2000" b="1" dirty="0" err="1" smtClean="0"/>
              <a:t>Serritella</a:t>
            </a:r>
            <a:r>
              <a:rPr lang="it-IT" sz="2000" b="1" dirty="0" smtClean="0"/>
              <a:t> (Università di Salerno) </a:t>
            </a:r>
          </a:p>
          <a:p>
            <a:pPr marL="514350" indent="-514350" algn="just">
              <a:buFontTx/>
              <a:buAutoNum type="arabicPeriod"/>
            </a:pPr>
            <a:r>
              <a:rPr lang="it-IT" sz="2000" b="1" dirty="0" smtClean="0"/>
              <a:t>prof.ssa Adriana Moroni ( Università di Siena) </a:t>
            </a:r>
          </a:p>
          <a:p>
            <a:pPr algn="just"/>
            <a:endParaRPr lang="it-IT" sz="2000" b="1" dirty="0" smtClean="0"/>
          </a:p>
          <a:p>
            <a:pPr algn="ctr"/>
            <a:r>
              <a:rPr lang="it-IT" sz="2800" b="1" dirty="0" smtClean="0">
                <a:solidFill>
                  <a:srgbClr val="FFFF00"/>
                </a:solidFill>
              </a:rPr>
              <a:t>Soprintendenza </a:t>
            </a:r>
            <a:endParaRPr lang="it-IT" sz="2800" b="1" dirty="0">
              <a:solidFill>
                <a:srgbClr val="FFFF00"/>
              </a:solidFill>
            </a:endParaRPr>
          </a:p>
          <a:p>
            <a:pPr marL="514350" indent="-514350" algn="just">
              <a:buFontTx/>
              <a:buAutoNum type="arabicPeriod"/>
            </a:pPr>
            <a:endParaRPr lang="it-IT" sz="2000" b="1" dirty="0" smtClean="0"/>
          </a:p>
          <a:p>
            <a:pPr marL="514350" indent="-514350" algn="just">
              <a:buFontTx/>
              <a:buAutoNum type="arabicPeriod"/>
            </a:pPr>
            <a:endParaRPr lang="it-IT" sz="2000" b="1" dirty="0" smtClean="0"/>
          </a:p>
        </p:txBody>
      </p:sp>
      <p:pic>
        <p:nvPicPr>
          <p:cNvPr id="2050" name="Picture 2" descr="C:\Users\Renato Di Gregorio\Documents\Cilentocentrale\Femminella\soprintendenva\240227Primoincontro\20240227_riunion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31" y="3267291"/>
            <a:ext cx="5288111" cy="295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Terzo progetto</a:t>
            </a:r>
          </a:p>
          <a:p>
            <a:r>
              <a:rPr lang="it-IT" sz="2800" b="1" dirty="0" smtClean="0">
                <a:solidFill>
                  <a:srgbClr val="FFFF00"/>
                </a:solidFill>
              </a:rPr>
              <a:t>Adesione alla </a:t>
            </a:r>
            <a:r>
              <a:rPr lang="it-IT" sz="2800" b="1" dirty="0" err="1" smtClean="0">
                <a:solidFill>
                  <a:srgbClr val="FFFF00"/>
                </a:solidFill>
              </a:rPr>
              <a:t>Route</a:t>
            </a:r>
            <a:r>
              <a:rPr lang="it-IT" sz="2800" b="1" dirty="0" smtClean="0">
                <a:solidFill>
                  <a:srgbClr val="FFFF00"/>
                </a:solidFill>
              </a:rPr>
              <a:t> of the Olive </a:t>
            </a:r>
            <a:r>
              <a:rPr lang="it-IT" sz="2800" b="1" dirty="0" err="1" smtClean="0">
                <a:solidFill>
                  <a:srgbClr val="FFFF00"/>
                </a:solidFill>
              </a:rPr>
              <a:t>Tree</a:t>
            </a:r>
            <a:r>
              <a:rPr lang="it-IT" sz="2800" b="1" dirty="0" smtClean="0">
                <a:solidFill>
                  <a:srgbClr val="FFFF00"/>
                </a:solidFill>
              </a:rPr>
              <a:t> </a:t>
            </a:r>
            <a:endParaRPr lang="it-IT" sz="2800" b="1" dirty="0">
              <a:solidFill>
                <a:srgbClr val="FFFF00"/>
              </a:solidFill>
            </a:endParaRPr>
          </a:p>
          <a:p>
            <a:endParaRPr lang="it-IT" sz="2400" dirty="0"/>
          </a:p>
          <a:p>
            <a:pPr algn="just"/>
            <a:r>
              <a:rPr lang="it-IT" sz="2400" b="1" dirty="0" smtClean="0"/>
              <a:t>Utiliz</a:t>
            </a:r>
            <a:r>
              <a:rPr lang="it-IT" sz="2400" b="1" dirty="0"/>
              <a:t>z</a:t>
            </a:r>
            <a:r>
              <a:rPr lang="it-IT" sz="2400" b="1" dirty="0" smtClean="0"/>
              <a:t>are l’adesione all’itinerario </a:t>
            </a:r>
            <a:r>
              <a:rPr lang="it-IT" sz="2400" b="1" dirty="0"/>
              <a:t>culturale </a:t>
            </a:r>
            <a:r>
              <a:rPr lang="it-IT" sz="2400" b="1" dirty="0" smtClean="0"/>
              <a:t>europeo </a:t>
            </a:r>
            <a:r>
              <a:rPr lang="it-IT" sz="2400" b="1" dirty="0"/>
              <a:t>«The </a:t>
            </a:r>
            <a:r>
              <a:rPr lang="it-IT" sz="2400" b="1" dirty="0" err="1"/>
              <a:t>Route</a:t>
            </a:r>
            <a:r>
              <a:rPr lang="it-IT" sz="2400" b="1" dirty="0"/>
              <a:t> of Olive </a:t>
            </a:r>
            <a:r>
              <a:rPr lang="it-IT" sz="2400" b="1" dirty="0" err="1"/>
              <a:t>Tree</a:t>
            </a:r>
            <a:r>
              <a:rPr lang="it-IT" sz="2400" b="1" dirty="0" smtClean="0"/>
              <a:t>»</a:t>
            </a:r>
            <a:r>
              <a:rPr lang="it-IT" sz="2400" b="1" dirty="0"/>
              <a:t> </a:t>
            </a:r>
            <a:r>
              <a:rPr lang="it-IT" sz="2400" b="1" dirty="0" smtClean="0"/>
              <a:t>per rinforzare la visibilità </a:t>
            </a:r>
            <a:r>
              <a:rPr lang="it-IT" sz="2400" b="1" dirty="0"/>
              <a:t>europea dei luoghi a tutto vantaggio dello sviluppo del turismo </a:t>
            </a:r>
            <a:r>
              <a:rPr lang="it-IT" sz="2400" b="1" dirty="0" smtClean="0"/>
              <a:t>culturale</a:t>
            </a:r>
            <a:r>
              <a:rPr lang="it-IT" sz="2400" b="1" dirty="0"/>
              <a:t>,</a:t>
            </a:r>
            <a:r>
              <a:rPr lang="it-IT" sz="2400" b="1" dirty="0" smtClean="0"/>
              <a:t> enogastronomico, ambientale, scolastico utilizzando il vasto patrimonio della </a:t>
            </a:r>
            <a:r>
              <a:rPr lang="it-IT" sz="2400" b="1" dirty="0" smtClean="0">
                <a:solidFill>
                  <a:srgbClr val="FFFF00"/>
                </a:solidFill>
              </a:rPr>
              <a:t>coltura degli ulivi  che caratterizza il territorio e sviluppando i «Cammini» che attraversano i luoghi. </a:t>
            </a:r>
          </a:p>
          <a:p>
            <a:pPr algn="just"/>
            <a:endParaRPr lang="it-IT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70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129"/>
            <a:ext cx="9144000" cy="514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0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4" name="Rettangolo 3"/>
          <p:cNvSpPr/>
          <p:nvPr/>
        </p:nvSpPr>
        <p:spPr>
          <a:xfrm>
            <a:off x="840657" y="752168"/>
            <a:ext cx="75659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Il Protocollo                  il  Logo</a:t>
            </a:r>
            <a:r>
              <a:rPr lang="it-IT" sz="3200" dirty="0" smtClean="0">
                <a:solidFill>
                  <a:srgbClr val="FFFF00"/>
                </a:solidFill>
              </a:rPr>
              <a:t> </a:t>
            </a:r>
          </a:p>
          <a:p>
            <a:endParaRPr lang="it-IT" sz="24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90" y="1406730"/>
            <a:ext cx="3133793" cy="491634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646" y="3941823"/>
            <a:ext cx="3857625" cy="238125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270646" y="3242729"/>
            <a:ext cx="46036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         I Paesi</a:t>
            </a:r>
            <a:r>
              <a:rPr lang="it-IT" sz="3200" dirty="0" smtClean="0">
                <a:solidFill>
                  <a:srgbClr val="FFFF00"/>
                </a:solidFill>
              </a:rPr>
              <a:t> </a:t>
            </a:r>
          </a:p>
          <a:p>
            <a:endParaRPr lang="it-IT" sz="24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611" y="1396921"/>
            <a:ext cx="4229693" cy="184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46985" y="5571521"/>
            <a:ext cx="4648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Postiglione  6 Aprile 2024</a:t>
            </a:r>
            <a:endParaRPr lang="it-IT" sz="28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85" y="457992"/>
            <a:ext cx="3400461" cy="481055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028" y="4930699"/>
            <a:ext cx="1076551" cy="134689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892" y="457992"/>
            <a:ext cx="4173117" cy="299901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673600" y="3730171"/>
            <a:ext cx="3980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BIT 2025 Milano 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182377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01600" y="797833"/>
            <a:ext cx="433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 smtClean="0"/>
              <a:t>    </a:t>
            </a:r>
            <a:endParaRPr lang="it-IT" sz="2400" b="1" dirty="0"/>
          </a:p>
        </p:txBody>
      </p:sp>
      <p:sp>
        <p:nvSpPr>
          <p:cNvPr id="30" name="Rettangolo 29"/>
          <p:cNvSpPr/>
          <p:nvPr/>
        </p:nvSpPr>
        <p:spPr>
          <a:xfrm>
            <a:off x="-384804" y="834153"/>
            <a:ext cx="8332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   per fare tutto ciò servono risorse</a:t>
            </a:r>
          </a:p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«Proposta»  da parte dei Comuni  </a:t>
            </a:r>
            <a:endParaRPr lang="it-IT" sz="3200" b="1" dirty="0">
              <a:solidFill>
                <a:srgbClr val="FFFF0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12" y="2270234"/>
            <a:ext cx="2889524" cy="217564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CasellaDiTesto 7"/>
          <p:cNvSpPr txBox="1"/>
          <p:nvPr/>
        </p:nvSpPr>
        <p:spPr>
          <a:xfrm>
            <a:off x="1590660" y="4681281"/>
            <a:ext cx="181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22.02.2023</a:t>
            </a:r>
            <a:endParaRPr lang="it-IT" sz="2800" b="1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206" y="2270234"/>
            <a:ext cx="5051831" cy="2175642"/>
          </a:xfrm>
          <a:prstGeom prst="rect">
            <a:avLst/>
          </a:prstGeom>
        </p:spPr>
      </p:pic>
      <p:sp>
        <p:nvSpPr>
          <p:cNvPr id="31" name="CasellaDiTesto 30"/>
          <p:cNvSpPr txBox="1"/>
          <p:nvPr/>
        </p:nvSpPr>
        <p:spPr>
          <a:xfrm>
            <a:off x="5290301" y="4681281"/>
            <a:ext cx="181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9.06.2023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34304993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01600" y="797833"/>
            <a:ext cx="433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 smtClean="0"/>
              <a:t>    </a:t>
            </a:r>
            <a:endParaRPr lang="it-IT" sz="2400" b="1" dirty="0"/>
          </a:p>
        </p:txBody>
      </p:sp>
      <p:sp>
        <p:nvSpPr>
          <p:cNvPr id="30" name="Rettangolo 29"/>
          <p:cNvSpPr/>
          <p:nvPr/>
        </p:nvSpPr>
        <p:spPr>
          <a:xfrm>
            <a:off x="-317918" y="428500"/>
            <a:ext cx="833244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 </a:t>
            </a:r>
            <a:r>
              <a:rPr lang="it-IT" sz="3200" b="1" dirty="0" smtClean="0">
                <a:solidFill>
                  <a:srgbClr val="FFFF00"/>
                </a:solidFill>
              </a:rPr>
              <a:t>Delibere Comunali</a:t>
            </a:r>
          </a:p>
          <a:p>
            <a:pPr lvl="1" algn="ctr"/>
            <a:r>
              <a:rPr lang="it-IT" sz="2400" b="1" dirty="0" smtClean="0">
                <a:solidFill>
                  <a:srgbClr val="FFFF00"/>
                </a:solidFill>
              </a:rPr>
              <a:t>con </a:t>
            </a:r>
            <a:r>
              <a:rPr lang="it-IT" sz="2400" b="1" dirty="0" smtClean="0">
                <a:solidFill>
                  <a:srgbClr val="FFFF00"/>
                </a:solidFill>
              </a:rPr>
              <a:t>l’impegno </a:t>
            </a:r>
          </a:p>
          <a:p>
            <a:pPr lvl="1" algn="ctr"/>
            <a:r>
              <a:rPr lang="it-IT" sz="2400" b="1" dirty="0" smtClean="0">
                <a:solidFill>
                  <a:srgbClr val="FFFF00"/>
                </a:solidFill>
              </a:rPr>
              <a:t>del prof. Nicola Femminella  e </a:t>
            </a:r>
          </a:p>
          <a:p>
            <a:pPr lvl="1" algn="ctr"/>
            <a:r>
              <a:rPr lang="it-IT" sz="2400" b="1" dirty="0" smtClean="0">
                <a:solidFill>
                  <a:srgbClr val="FFFF00"/>
                </a:solidFill>
              </a:rPr>
              <a:t>della prof.ssa Giusy Rinaldi  </a:t>
            </a:r>
            <a:endParaRPr lang="it-IT" sz="3600" b="1" dirty="0">
              <a:solidFill>
                <a:srgbClr val="FFFF0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015" y="1540678"/>
            <a:ext cx="692352" cy="111293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32" y="2411803"/>
            <a:ext cx="964282" cy="115091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42" y="3924872"/>
            <a:ext cx="1045533" cy="113002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288" y="5054893"/>
            <a:ext cx="709308" cy="119033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201" y="2987261"/>
            <a:ext cx="598606" cy="113002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47" y="5119052"/>
            <a:ext cx="750521" cy="113968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395" y="5107209"/>
            <a:ext cx="735094" cy="114674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364" y="3800570"/>
            <a:ext cx="719827" cy="111573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942" y="2303905"/>
            <a:ext cx="3026453" cy="254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51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01600" y="797833"/>
            <a:ext cx="433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 smtClean="0"/>
              <a:t>    </a:t>
            </a:r>
            <a:endParaRPr lang="it-IT" sz="2400" b="1" dirty="0"/>
          </a:p>
        </p:txBody>
      </p:sp>
      <p:sp>
        <p:nvSpPr>
          <p:cNvPr id="30" name="Rettangolo 29"/>
          <p:cNvSpPr/>
          <p:nvPr/>
        </p:nvSpPr>
        <p:spPr>
          <a:xfrm>
            <a:off x="-384804" y="834153"/>
            <a:ext cx="8332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   Una richiesta di finanziamento</a:t>
            </a:r>
          </a:p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«sottoscritta »  da 44 Comuni  </a:t>
            </a:r>
            <a:endParaRPr lang="it-IT" sz="3200" b="1" dirty="0">
              <a:solidFill>
                <a:srgbClr val="FFFF0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44" y="2173308"/>
            <a:ext cx="1019175" cy="16383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73" y="4310062"/>
            <a:ext cx="1476375" cy="176212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929" y="4310062"/>
            <a:ext cx="1630377" cy="176212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597" y="4310062"/>
            <a:ext cx="1085973" cy="1822437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048" y="4310062"/>
            <a:ext cx="933450" cy="176212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024" y="4310062"/>
            <a:ext cx="1160424" cy="1762126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67" y="4310062"/>
            <a:ext cx="1114296" cy="173830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945" y="2191573"/>
            <a:ext cx="1033398" cy="160176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697" y="1916143"/>
            <a:ext cx="5121772" cy="215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885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01600" y="797833"/>
            <a:ext cx="433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 smtClean="0"/>
              <a:t>    </a:t>
            </a:r>
            <a:endParaRPr lang="it-IT" sz="2400" b="1" dirty="0"/>
          </a:p>
        </p:txBody>
      </p:sp>
      <p:sp>
        <p:nvSpPr>
          <p:cNvPr id="30" name="Rettangolo 29"/>
          <p:cNvSpPr/>
          <p:nvPr/>
        </p:nvSpPr>
        <p:spPr>
          <a:xfrm>
            <a:off x="-384804" y="834153"/>
            <a:ext cx="8332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   Un finanziamento</a:t>
            </a:r>
          </a:p>
          <a:p>
            <a:pPr lvl="1" algn="ctr"/>
            <a:r>
              <a:rPr lang="it-IT" sz="3200" b="1" dirty="0" smtClean="0">
                <a:solidFill>
                  <a:srgbClr val="FFFF00"/>
                </a:solidFill>
              </a:rPr>
              <a:t>per lavorare per 4 anni </a:t>
            </a:r>
            <a:endParaRPr lang="it-IT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015882"/>
              </p:ext>
            </p:extLst>
          </p:nvPr>
        </p:nvGraphicFramePr>
        <p:xfrm>
          <a:off x="1074057" y="2509520"/>
          <a:ext cx="6545943" cy="3180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378"/>
                <a:gridCol w="3475584"/>
                <a:gridCol w="2181981"/>
              </a:tblGrid>
              <a:tr h="53001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2"/>
                          </a:solidFill>
                        </a:rPr>
                        <a:t>Itinerari</a:t>
                      </a:r>
                      <a:r>
                        <a:rPr lang="it-IT" b="1" baseline="0" dirty="0" smtClean="0">
                          <a:solidFill>
                            <a:schemeClr val="bg2"/>
                          </a:solidFill>
                        </a:rPr>
                        <a:t> Culturali Europei</a:t>
                      </a:r>
                      <a:endParaRPr lang="it-IT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bg2"/>
                          </a:solidFill>
                        </a:rPr>
                        <a:t>150.000</a:t>
                      </a:r>
                      <a:endParaRPr lang="it-IT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53001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2"/>
                          </a:solidFill>
                        </a:rPr>
                        <a:t>Promo</a:t>
                      </a:r>
                      <a:r>
                        <a:rPr lang="it-IT" sz="1800" b="1" dirty="0" smtClean="0">
                          <a:solidFill>
                            <a:schemeClr val="bg2"/>
                          </a:solidFill>
                        </a:rPr>
                        <a:t>zione patrimonio</a:t>
                      </a:r>
                      <a:endParaRPr lang="it-IT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308.000</a:t>
                      </a:r>
                      <a:endParaRPr lang="it-IT" dirty="0"/>
                    </a:p>
                  </a:txBody>
                  <a:tcPr/>
                </a:tc>
              </a:tr>
              <a:tr h="53001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Fiere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98.000</a:t>
                      </a:r>
                      <a:endParaRPr lang="it-IT" dirty="0"/>
                    </a:p>
                  </a:txBody>
                  <a:tcPr/>
                </a:tc>
              </a:tr>
              <a:tr h="53001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2"/>
                          </a:solidFill>
                        </a:rPr>
                        <a:t>Comunità locali </a:t>
                      </a:r>
                      <a:endParaRPr lang="it-IT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121.000</a:t>
                      </a:r>
                      <a:endParaRPr lang="it-IT" dirty="0"/>
                    </a:p>
                  </a:txBody>
                  <a:tcPr/>
                </a:tc>
              </a:tr>
              <a:tr h="53001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err="1" smtClean="0">
                          <a:solidFill>
                            <a:schemeClr val="bg2"/>
                          </a:solidFill>
                        </a:rPr>
                        <a:t>Governance</a:t>
                      </a:r>
                      <a:r>
                        <a:rPr lang="it-IT" b="1" dirty="0" smtClean="0">
                          <a:solidFill>
                            <a:schemeClr val="bg2"/>
                          </a:solidFill>
                        </a:rPr>
                        <a:t> </a:t>
                      </a:r>
                      <a:endParaRPr lang="it-IT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195.000</a:t>
                      </a:r>
                      <a:endParaRPr lang="it-IT" dirty="0"/>
                    </a:p>
                  </a:txBody>
                  <a:tcPr/>
                </a:tc>
              </a:tr>
              <a:tr h="530013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2"/>
                          </a:solidFill>
                        </a:rPr>
                        <a:t>Giovani – start up</a:t>
                      </a:r>
                      <a:endParaRPr lang="it-IT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128.000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1175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2400" y="580571"/>
            <a:ext cx="6429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Prima Audizione Consiglio regionale 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29 novembre 2023</a:t>
            </a:r>
            <a:endParaRPr lang="it-IT" sz="24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Renato Di Gregorio\Documents\Cilentocentrale\Cammarano\231129foto e articolo\221129C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857" y="1411568"/>
            <a:ext cx="3577771" cy="471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2015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40409" y="748522"/>
            <a:ext cx="83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it-IT" sz="3600" b="1" dirty="0" smtClean="0">
                <a:solidFill>
                  <a:srgbClr val="FFFF00"/>
                </a:solidFill>
              </a:rPr>
              <a:t>L’abbiamo fatto sapere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436913" y="1822156"/>
            <a:ext cx="66462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/>
              <a:t>Partecipando alle</a:t>
            </a:r>
            <a:r>
              <a:rPr lang="it-IT" sz="2800" b="1" dirty="0" smtClean="0">
                <a:solidFill>
                  <a:srgbClr val="FFFF00"/>
                </a:solidFill>
              </a:rPr>
              <a:t> </a:t>
            </a:r>
            <a:r>
              <a:rPr lang="it-IT" sz="2800" b="1" dirty="0" smtClean="0"/>
              <a:t>Fiere</a:t>
            </a:r>
            <a:r>
              <a:rPr lang="it-IT" sz="2800" b="1" dirty="0" smtClean="0">
                <a:solidFill>
                  <a:srgbClr val="FFFF00"/>
                </a:solidFill>
              </a:rPr>
              <a:t> :</a:t>
            </a:r>
          </a:p>
          <a:p>
            <a:pPr algn="just"/>
            <a:endParaRPr lang="it-IT" sz="2800" b="1" dirty="0" smtClean="0">
              <a:solidFill>
                <a:srgbClr val="FFFF00"/>
              </a:solidFill>
            </a:endParaRPr>
          </a:p>
          <a:p>
            <a:pPr marL="514350" indent="-514350" algn="just">
              <a:buAutoNum type="arabicPeriod"/>
            </a:pPr>
            <a:r>
              <a:rPr lang="it-IT" sz="2800" b="1" dirty="0">
                <a:solidFill>
                  <a:srgbClr val="FFFF00"/>
                </a:solidFill>
              </a:rPr>
              <a:t>BMTA a </a:t>
            </a:r>
            <a:r>
              <a:rPr lang="it-IT" sz="2800" b="1" dirty="0" smtClean="0">
                <a:solidFill>
                  <a:srgbClr val="FFFF00"/>
                </a:solidFill>
              </a:rPr>
              <a:t>Paestum 2023</a:t>
            </a:r>
            <a:endParaRPr lang="it-IT" sz="2800" b="1" dirty="0">
              <a:solidFill>
                <a:srgbClr val="FFFF00"/>
              </a:solidFill>
            </a:endParaRPr>
          </a:p>
          <a:p>
            <a:pPr marL="514350" indent="-514350" algn="just">
              <a:buAutoNum type="arabicPeriod"/>
            </a:pPr>
            <a:r>
              <a:rPr lang="it-IT" sz="2800" b="1" dirty="0" smtClean="0">
                <a:solidFill>
                  <a:srgbClr val="FFFF00"/>
                </a:solidFill>
              </a:rPr>
              <a:t>BIT Milano 2024</a:t>
            </a:r>
          </a:p>
          <a:p>
            <a:pPr marL="514350" indent="-514350" algn="just">
              <a:buAutoNum type="arabicPeriod"/>
            </a:pPr>
            <a:r>
              <a:rPr lang="it-IT" sz="2800" b="1" dirty="0" smtClean="0">
                <a:solidFill>
                  <a:srgbClr val="FFFF00"/>
                </a:solidFill>
              </a:rPr>
              <a:t>BMT Napoli 2024</a:t>
            </a:r>
          </a:p>
          <a:p>
            <a:pPr marL="514350" indent="-514350" algn="just">
              <a:buAutoNum type="arabicPeriod"/>
            </a:pPr>
            <a:r>
              <a:rPr lang="it-IT" sz="2800" b="1" dirty="0" smtClean="0">
                <a:solidFill>
                  <a:srgbClr val="FFFF00"/>
                </a:solidFill>
              </a:rPr>
              <a:t>Fai la Cosa Giusta  Milano 2024</a:t>
            </a:r>
          </a:p>
          <a:p>
            <a:pPr algn="just"/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6787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840658" y="457199"/>
            <a:ext cx="7417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/>
              <a:t>Novembre 2023   </a:t>
            </a:r>
            <a:endParaRPr lang="it-IT" sz="28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53" y="980419"/>
            <a:ext cx="3824616" cy="539810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46" y="782469"/>
            <a:ext cx="3289644" cy="396356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089760" y="4930699"/>
            <a:ext cx="3168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Un modo di essere assieme ai nostri partner. Qui con il direttore dei Musei della Catalogna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79522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712686" y="319314"/>
            <a:ext cx="599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Fiera di Milano : Fai La Cosa Giusta</a:t>
            </a:r>
            <a:endParaRPr lang="it-IT" sz="24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904" y="2102605"/>
            <a:ext cx="5267366" cy="296418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05931" y="2098513"/>
            <a:ext cx="5248655" cy="29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37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2400" y="580571"/>
            <a:ext cx="6429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Presentazione BMT a Napoli  </a:t>
            </a:r>
          </a:p>
          <a:p>
            <a:pPr algn="ctr"/>
            <a:r>
              <a:rPr lang="it-IT" sz="2400" b="1" smtClean="0">
                <a:solidFill>
                  <a:srgbClr val="FFFF00"/>
                </a:solidFill>
              </a:rPr>
              <a:t>16 </a:t>
            </a:r>
            <a:r>
              <a:rPr lang="it-IT" sz="2400" b="1" dirty="0" smtClean="0">
                <a:solidFill>
                  <a:srgbClr val="FFFF00"/>
                </a:solidFill>
              </a:rPr>
              <a:t>marzo 2024</a:t>
            </a:r>
            <a:endParaRPr lang="it-IT" sz="2400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Renato Di Gregorio\Documents\Cilentocentrale\BMT2024\IMG-20240316-WA0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86" y="1698225"/>
            <a:ext cx="8287656" cy="372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9438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2400" y="580571"/>
            <a:ext cx="6429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Seconda Audizione Consiglio regionale 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24 Luglio  2024 ad Ascea</a:t>
            </a:r>
            <a:endParaRPr lang="it-IT" sz="2400" b="1" dirty="0">
              <a:solidFill>
                <a:srgbClr val="FFFF0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774" y="1547664"/>
            <a:ext cx="5223051" cy="216610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04" y="3875314"/>
            <a:ext cx="4473695" cy="238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487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2400" y="580571"/>
            <a:ext cx="6429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Continuiamo a farlo sapere </a:t>
            </a:r>
            <a:endParaRPr lang="it-IT" sz="2400" b="1" dirty="0">
              <a:solidFill>
                <a:srgbClr val="FFFF0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1" y="1367349"/>
            <a:ext cx="4343400" cy="244506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14" y="3936996"/>
            <a:ext cx="4122056" cy="2323708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190172" y="4832552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BIT MILANO </a:t>
            </a:r>
            <a:r>
              <a:rPr lang="it-IT" sz="2800" dirty="0" smtClean="0"/>
              <a:t>2025</a:t>
            </a:r>
            <a:endParaRPr lang="it-IT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326742" y="2059402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BMTA </a:t>
            </a:r>
            <a:r>
              <a:rPr lang="it-IT" sz="2800" dirty="0" smtClean="0"/>
              <a:t>2024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1085033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2400" y="580571"/>
            <a:ext cx="6429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Costruzione della Struttura </a:t>
            </a: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574798" y="1531257"/>
            <a:ext cx="642982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Progettazione  Partecipata 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Incontri con gli Amministratori</a:t>
            </a:r>
          </a:p>
          <a:p>
            <a:pPr algn="ctr"/>
            <a:endParaRPr lang="it-IT" sz="2400" b="1" dirty="0">
              <a:solidFill>
                <a:srgbClr val="FFFF00"/>
              </a:solidFill>
            </a:endParaRPr>
          </a:p>
          <a:p>
            <a:pPr algn="ctr"/>
            <a:r>
              <a:rPr lang="it-IT" sz="2800" b="1" dirty="0" smtClean="0"/>
              <a:t>15.02.205: 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Comprensorio  Vallo di Diano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Comprensorio Golfo di Policastro</a:t>
            </a:r>
          </a:p>
          <a:p>
            <a:pPr algn="ctr"/>
            <a:r>
              <a:rPr lang="it-IT" sz="2800" b="1" dirty="0" smtClean="0"/>
              <a:t>27.02.2025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Comprensorio degli Alburni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Comprensorio Cilento Centrale </a:t>
            </a:r>
          </a:p>
          <a:p>
            <a:pPr algn="ctr"/>
            <a:endParaRPr lang="it-IT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9650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25" y="622301"/>
            <a:ext cx="4671825" cy="2286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781" y="3564219"/>
            <a:ext cx="4079618" cy="264279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128590" y="1333500"/>
            <a:ext cx="2202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Comprensorio di Vallo di Diano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89000" y="4267200"/>
            <a:ext cx="264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Comprensorio </a:t>
            </a:r>
          </a:p>
          <a:p>
            <a:r>
              <a:rPr lang="it-IT" dirty="0" smtClean="0"/>
              <a:t>Golfo di Policastro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05729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2400" y="580571"/>
            <a:ext cx="6429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</a:rPr>
              <a:t>Ora costruiamo la </a:t>
            </a:r>
            <a:r>
              <a:rPr lang="it-IT" sz="2800" b="1" dirty="0" err="1" smtClean="0">
                <a:solidFill>
                  <a:srgbClr val="FFFF00"/>
                </a:solidFill>
              </a:rPr>
              <a:t>Governance</a:t>
            </a:r>
            <a:r>
              <a:rPr lang="it-IT" sz="2800" b="1" dirty="0" smtClean="0">
                <a:solidFill>
                  <a:srgbClr val="FFFF00"/>
                </a:solidFill>
              </a:rPr>
              <a:t> </a:t>
            </a:r>
            <a:endParaRPr lang="it-IT" sz="2800" b="1" dirty="0">
              <a:solidFill>
                <a:srgbClr val="FFFF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22400" y="1663114"/>
            <a:ext cx="683622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it-IT" sz="2400" b="1" dirty="0" smtClean="0"/>
              <a:t>  Comune capofila e Presidente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it-IT" sz="2400" b="1" dirty="0" smtClean="0"/>
              <a:t>Comitato di direzione : presidente  e referenti dei 4 Comprensori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it-IT" sz="2400" b="1" dirty="0" smtClean="0"/>
              <a:t>Assemblea dei Sindaci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it-IT" sz="2400" b="1" dirty="0" smtClean="0"/>
              <a:t>Comitato scientifico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it-IT" sz="2400" b="1" dirty="0" smtClean="0"/>
              <a:t>Comunità di Pratica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it-IT" sz="2400" b="1" dirty="0" smtClean="0"/>
              <a:t>Staff Tecnico-Organizzativa </a:t>
            </a:r>
            <a:endParaRPr lang="it-IT" sz="2400" b="1" dirty="0" smtClean="0"/>
          </a:p>
          <a:p>
            <a:endParaRPr lang="it-IT" sz="2400" b="1" dirty="0"/>
          </a:p>
          <a:p>
            <a:r>
              <a:rPr lang="it-IT" sz="2400" b="1" dirty="0" smtClean="0"/>
              <a:t>Formula</a:t>
            </a:r>
            <a:r>
              <a:rPr lang="it-IT" sz="2400" b="1" dirty="0"/>
              <a:t>: </a:t>
            </a:r>
            <a:r>
              <a:rPr lang="it-IT" sz="2400" b="1" dirty="0" smtClean="0"/>
              <a:t>Convenzione (art 30 -267 ) </a:t>
            </a:r>
          </a:p>
          <a:p>
            <a:r>
              <a:rPr lang="it-IT" sz="2400" b="1" dirty="0" smtClean="0"/>
              <a:t>o Accordo (Art 15 -241)</a:t>
            </a:r>
            <a:endParaRPr lang="it-IT" sz="2400" b="1" dirty="0" smtClean="0"/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3938480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116359" y="578487"/>
            <a:ext cx="89535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800" b="1" dirty="0">
              <a:latin typeface="+mj-lt"/>
              <a:cs typeface="Agenda-Medium"/>
            </a:endParaRPr>
          </a:p>
          <a:p>
            <a:pPr algn="ctr"/>
            <a:r>
              <a:rPr lang="it-IT" sz="2000" b="1" dirty="0" smtClean="0">
                <a:latin typeface="+mj-lt"/>
                <a:cs typeface="Agenda-Medium"/>
              </a:rPr>
              <a:t>C o </a:t>
            </a:r>
            <a:r>
              <a:rPr lang="it-IT" sz="2000" b="1" dirty="0" err="1" smtClean="0">
                <a:latin typeface="+mj-lt"/>
                <a:cs typeface="Agenda-Medium"/>
              </a:rPr>
              <a:t>n</a:t>
            </a:r>
            <a:r>
              <a:rPr lang="it-IT" sz="2000" b="1" dirty="0" smtClean="0">
                <a:latin typeface="+mj-lt"/>
                <a:cs typeface="Agenda-Medium"/>
              </a:rPr>
              <a:t> t a t t i</a:t>
            </a:r>
          </a:p>
          <a:p>
            <a:pPr algn="ctr"/>
            <a:endParaRPr lang="it-IT" sz="2000" b="1" dirty="0" smtClean="0">
              <a:latin typeface="+mj-lt"/>
              <a:cs typeface="Agenda-Medium"/>
            </a:endParaRPr>
          </a:p>
          <a:p>
            <a:pPr algn="ctr"/>
            <a:r>
              <a:rPr lang="it-IT" sz="2000" b="1" dirty="0" smtClean="0">
                <a:latin typeface="+mj-lt"/>
                <a:cs typeface="Agenda-Medium"/>
              </a:rPr>
              <a:t>Sindaco di Ascea</a:t>
            </a:r>
          </a:p>
          <a:p>
            <a:pPr algn="ctr"/>
            <a:r>
              <a:rPr lang="it-IT" sz="2000" b="1" dirty="0" smtClean="0">
                <a:latin typeface="+mj-lt"/>
                <a:cs typeface="Agenda-Medium"/>
              </a:rPr>
              <a:t>Stefano Sansone </a:t>
            </a:r>
          </a:p>
          <a:p>
            <a:pPr algn="ctr"/>
            <a:endParaRPr lang="it-IT" sz="2000" b="1" dirty="0" smtClean="0">
              <a:latin typeface="+mj-lt"/>
              <a:cs typeface="Agenda-Medium"/>
            </a:endParaRPr>
          </a:p>
          <a:p>
            <a:pPr algn="ctr"/>
            <a:endParaRPr lang="it-IT" sz="2000" b="1" dirty="0">
              <a:latin typeface="+mj-lt"/>
              <a:cs typeface="Agenda-Medium"/>
            </a:endParaRPr>
          </a:p>
          <a:p>
            <a:pPr algn="ctr"/>
            <a:r>
              <a:rPr lang="it-IT" sz="2000" b="1" dirty="0" smtClean="0">
                <a:latin typeface="+mj-lt"/>
                <a:cs typeface="Agenda-Medium"/>
              </a:rPr>
              <a:t>Gruppo di lavoro = Staff</a:t>
            </a:r>
          </a:p>
          <a:p>
            <a:pPr algn="ctr"/>
            <a:endParaRPr lang="it-IT" sz="2000" b="1" dirty="0">
              <a:latin typeface="+mj-lt"/>
              <a:cs typeface="Agenda-Medium"/>
            </a:endParaRPr>
          </a:p>
          <a:p>
            <a:pPr algn="ctr"/>
            <a:r>
              <a:rPr lang="en-US" sz="2000" b="1" smtClean="0">
                <a:latin typeface="+mj-lt"/>
                <a:cs typeface="Agenda-Light"/>
              </a:rPr>
              <a:t>Renato </a:t>
            </a:r>
            <a:r>
              <a:rPr lang="en-US" sz="2000" b="1" dirty="0" smtClean="0">
                <a:latin typeface="+mj-lt"/>
                <a:cs typeface="Agenda-Light"/>
              </a:rPr>
              <a:t>Di Gregorio 3355464451</a:t>
            </a:r>
          </a:p>
          <a:p>
            <a:pPr algn="ctr"/>
            <a:r>
              <a:rPr lang="en-US" sz="2000" b="1" dirty="0" smtClean="0">
                <a:latin typeface="+mj-lt"/>
                <a:cs typeface="Agenda-Light"/>
              </a:rPr>
              <a:t>Nicola </a:t>
            </a:r>
            <a:r>
              <a:rPr lang="en-US" sz="2000" b="1" dirty="0" err="1" smtClean="0">
                <a:latin typeface="+mj-lt"/>
                <a:cs typeface="Agenda-Light"/>
              </a:rPr>
              <a:t>Femminella</a:t>
            </a:r>
            <a:r>
              <a:rPr lang="en-US" sz="2000" b="1" dirty="0" smtClean="0">
                <a:latin typeface="+mj-lt"/>
                <a:cs typeface="Agenda-Light"/>
              </a:rPr>
              <a:t> 3463019396</a:t>
            </a:r>
          </a:p>
          <a:p>
            <a:pPr algn="ctr"/>
            <a:r>
              <a:rPr lang="en-US" sz="2000" b="1" dirty="0" err="1" smtClean="0">
                <a:latin typeface="+mj-lt"/>
                <a:cs typeface="Agenda-Light"/>
              </a:rPr>
              <a:t>Giusy</a:t>
            </a:r>
            <a:r>
              <a:rPr lang="en-US" sz="2000" b="1" dirty="0" smtClean="0">
                <a:latin typeface="+mj-lt"/>
                <a:cs typeface="Agenda-Light"/>
              </a:rPr>
              <a:t> </a:t>
            </a:r>
            <a:r>
              <a:rPr lang="en-US" sz="2000" b="1" dirty="0" err="1" smtClean="0">
                <a:latin typeface="+mj-lt"/>
                <a:cs typeface="Agenda-Light"/>
              </a:rPr>
              <a:t>Rinaldi</a:t>
            </a:r>
            <a:r>
              <a:rPr lang="en-US" sz="2000" b="1" dirty="0" smtClean="0">
                <a:latin typeface="+mj-lt"/>
                <a:cs typeface="Agenda-Light"/>
              </a:rPr>
              <a:t> 3407624660</a:t>
            </a:r>
            <a:endParaRPr lang="it-IT" sz="2000" b="1" dirty="0" smtClean="0">
              <a:latin typeface="+mj-lt"/>
              <a:cs typeface="Agenda-Light"/>
            </a:endParaRPr>
          </a:p>
          <a:p>
            <a:pPr algn="ctr"/>
            <a:endParaRPr lang="it-IT" sz="2000" dirty="0" smtClean="0">
              <a:latin typeface="+mj-lt"/>
              <a:cs typeface="Agenda-Light"/>
            </a:endParaRPr>
          </a:p>
          <a:p>
            <a:pPr algn="ctr"/>
            <a:endParaRPr lang="it-IT" sz="2000" b="1" dirty="0">
              <a:latin typeface="+mj-lt"/>
              <a:cs typeface="Agenda-Light"/>
            </a:endParaRPr>
          </a:p>
          <a:p>
            <a:pPr algn="ctr"/>
            <a:endParaRPr lang="it-IT" sz="3600" dirty="0">
              <a:latin typeface="+mj-lt"/>
              <a:cs typeface="Agend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0481759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Gradazioni di grigio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19009</TotalTime>
  <Words>1302</Words>
  <Application>Microsoft Office PowerPoint</Application>
  <PresentationFormat>Presentazione su schermo (4:3)</PresentationFormat>
  <Paragraphs>207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39" baseType="lpstr">
      <vt:lpstr>Carta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Renato Di Gregorio</dc:creator>
  <cp:lastModifiedBy>Renato Di Gregorio</cp:lastModifiedBy>
  <cp:revision>249</cp:revision>
  <dcterms:created xsi:type="dcterms:W3CDTF">2018-12-26T10:05:03Z</dcterms:created>
  <dcterms:modified xsi:type="dcterms:W3CDTF">2025-02-27T06:51:47Z</dcterms:modified>
</cp:coreProperties>
</file>