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300" r:id="rId2"/>
    <p:sldId id="376" r:id="rId3"/>
    <p:sldId id="377" r:id="rId4"/>
    <p:sldId id="375" r:id="rId5"/>
    <p:sldId id="374" r:id="rId6"/>
    <p:sldId id="363" r:id="rId7"/>
    <p:sldId id="366" r:id="rId8"/>
    <p:sldId id="367" r:id="rId9"/>
    <p:sldId id="365" r:id="rId10"/>
    <p:sldId id="368" r:id="rId11"/>
    <p:sldId id="369" r:id="rId12"/>
    <p:sldId id="320" r:id="rId13"/>
    <p:sldId id="339" r:id="rId14"/>
    <p:sldId id="337" r:id="rId15"/>
    <p:sldId id="341" r:id="rId16"/>
    <p:sldId id="358" r:id="rId17"/>
    <p:sldId id="340" r:id="rId18"/>
    <p:sldId id="346" r:id="rId19"/>
    <p:sldId id="352" r:id="rId20"/>
    <p:sldId id="342" r:id="rId21"/>
    <p:sldId id="353" r:id="rId22"/>
    <p:sldId id="336" r:id="rId23"/>
    <p:sldId id="347" r:id="rId24"/>
    <p:sldId id="351" r:id="rId25"/>
    <p:sldId id="354" r:id="rId26"/>
    <p:sldId id="327" r:id="rId27"/>
    <p:sldId id="356" r:id="rId28"/>
    <p:sldId id="360" r:id="rId29"/>
    <p:sldId id="371" r:id="rId30"/>
    <p:sldId id="372" r:id="rId31"/>
    <p:sldId id="355" r:id="rId32"/>
    <p:sldId id="362" r:id="rId3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CCFF"/>
    <a:srgbClr val="FF7C80"/>
    <a:srgbClr val="80FC04"/>
    <a:srgbClr val="9A2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9172" autoAdjust="0"/>
  </p:normalViewPr>
  <p:slideViewPr>
    <p:cSldViewPr snapToGrid="0" snapToObjects="1">
      <p:cViewPr>
        <p:scale>
          <a:sx n="66" d="100"/>
          <a:sy n="66" d="100"/>
        </p:scale>
        <p:origin x="-76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6CA06C6-FA45-0445-98F8-81B3131F8761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over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1" y="457993"/>
            <a:ext cx="991017" cy="1038208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347216" y="5309911"/>
            <a:ext cx="4648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Postiglione  6 </a:t>
            </a:r>
            <a:r>
              <a:rPr lang="it-IT" sz="2800" b="1" dirty="0" smtClean="0"/>
              <a:t>Aprile 2024</a:t>
            </a:r>
            <a:endParaRPr lang="it-IT" sz="28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54" y="457993"/>
            <a:ext cx="3400461" cy="481055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713" y="457993"/>
            <a:ext cx="1076551" cy="134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5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129"/>
            <a:ext cx="9144000" cy="5145741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712686" y="319314"/>
            <a:ext cx="599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Fiera di Milano : Fai La Cosa Giusta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69898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12686" y="319314"/>
            <a:ext cx="599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Fiera di Milano : Fai La Cosa Giusta</a:t>
            </a:r>
            <a:endParaRPr lang="it-IT" sz="24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904" y="2102605"/>
            <a:ext cx="5267366" cy="296418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05931" y="2098513"/>
            <a:ext cx="5248655" cy="29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5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    </a:t>
            </a:r>
            <a:r>
              <a:rPr lang="it-IT" sz="2400" b="1" dirty="0" smtClean="0"/>
              <a:t>     Adesione all’itinerario </a:t>
            </a:r>
            <a:r>
              <a:rPr lang="it-IT" sz="2400" b="1" dirty="0"/>
              <a:t>culturale </a:t>
            </a:r>
            <a:r>
              <a:rPr lang="it-IT" sz="2400" b="1" dirty="0" smtClean="0"/>
              <a:t>europeo </a:t>
            </a:r>
          </a:p>
          <a:p>
            <a:pPr algn="just"/>
            <a:r>
              <a:rPr lang="it-IT" sz="2400" b="1" dirty="0" smtClean="0"/>
              <a:t>«</a:t>
            </a:r>
            <a:r>
              <a:rPr lang="it-IT" sz="2400" b="1" dirty="0"/>
              <a:t>The </a:t>
            </a:r>
            <a:r>
              <a:rPr lang="it-IT" sz="2400" b="1" dirty="0" err="1"/>
              <a:t>Route</a:t>
            </a:r>
            <a:r>
              <a:rPr lang="it-IT" sz="2400" b="1" dirty="0"/>
              <a:t> of Olive </a:t>
            </a:r>
            <a:r>
              <a:rPr lang="it-IT" sz="2400" b="1" dirty="0" err="1"/>
              <a:t>Tree</a:t>
            </a:r>
            <a:r>
              <a:rPr lang="it-IT" sz="2400" b="1" dirty="0" smtClean="0"/>
              <a:t>»</a:t>
            </a:r>
            <a:r>
              <a:rPr lang="it-IT" sz="2400" b="1" dirty="0"/>
              <a:t> già esistente dal </a:t>
            </a:r>
            <a:r>
              <a:rPr lang="it-IT" sz="2400" b="1" dirty="0" smtClean="0"/>
              <a:t>2015</a:t>
            </a:r>
          </a:p>
          <a:p>
            <a:pPr algn="just"/>
            <a:r>
              <a:rPr lang="it-IT" sz="2400" b="1" dirty="0" smtClean="0">
                <a:solidFill>
                  <a:srgbClr val="FFFF00"/>
                </a:solidFill>
              </a:rPr>
              <a:t>           Accreditato dal Consiglio d’Europa 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86" y="2177333"/>
            <a:ext cx="6937609" cy="381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7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Il Protocollo                  il  Logo</a:t>
            </a:r>
            <a:r>
              <a:rPr lang="it-IT" sz="3200" dirty="0" smtClean="0">
                <a:solidFill>
                  <a:srgbClr val="FFFF00"/>
                </a:solidFill>
              </a:rPr>
              <a:t> </a:t>
            </a:r>
          </a:p>
          <a:p>
            <a:endParaRPr lang="it-IT" sz="24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0" y="1406730"/>
            <a:ext cx="3133793" cy="491634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296" y="1413929"/>
            <a:ext cx="3990975" cy="18288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646" y="3941823"/>
            <a:ext cx="3857625" cy="238125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270646" y="3242729"/>
            <a:ext cx="4603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         I Paesi</a:t>
            </a:r>
            <a:r>
              <a:rPr lang="it-IT" sz="3200" dirty="0" smtClean="0">
                <a:solidFill>
                  <a:srgbClr val="FFFF00"/>
                </a:solidFill>
              </a:rPr>
              <a:t> 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22657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29" y="660013"/>
            <a:ext cx="7213599" cy="550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7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603662"/>
            <a:ext cx="715296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</a:rPr>
              <a:t>Un </a:t>
            </a:r>
            <a:r>
              <a:rPr lang="it-IT" sz="2800" b="1" dirty="0">
                <a:solidFill>
                  <a:srgbClr val="FFFF00"/>
                </a:solidFill>
              </a:rPr>
              <a:t>I</a:t>
            </a:r>
            <a:r>
              <a:rPr lang="it-IT" sz="2800" b="1" dirty="0" smtClean="0">
                <a:solidFill>
                  <a:srgbClr val="FFFF00"/>
                </a:solidFill>
              </a:rPr>
              <a:t>tinerario Culturale Europeo  DEVE</a:t>
            </a:r>
          </a:p>
          <a:p>
            <a:pPr algn="just"/>
            <a:endParaRPr lang="it-IT" b="1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essere rappresentativo dei valori europei</a:t>
            </a:r>
            <a:endParaRPr lang="it-IT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coinvolgere  almeno tre Paesi europei; </a:t>
            </a:r>
            <a:endParaRPr lang="it-IT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essere oggetto di ricerca e sviluppo 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essere </a:t>
            </a:r>
            <a:r>
              <a:rPr lang="it-IT" sz="2000" b="1" dirty="0"/>
              <a:t>rappresentativo della </a:t>
            </a:r>
            <a:r>
              <a:rPr lang="it-IT" sz="2000" b="1" dirty="0" smtClean="0"/>
              <a:t>memoria, della storia </a:t>
            </a:r>
            <a:r>
              <a:rPr lang="it-IT" sz="2000" b="1" dirty="0"/>
              <a:t>e del patrimonio europei </a:t>
            </a:r>
            <a:r>
              <a:rPr lang="it-IT" sz="2000" b="1" dirty="0" smtClean="0"/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contribuire all'interpretazione della diversità dell'Europa</a:t>
            </a:r>
            <a:r>
              <a:rPr lang="it-IT" sz="2000" b="1" dirty="0"/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prestarsi </a:t>
            </a:r>
            <a:r>
              <a:rPr lang="it-IT" sz="2000" b="1" dirty="0"/>
              <a:t>agli scambi culturali </a:t>
            </a:r>
            <a:r>
              <a:rPr lang="it-IT" sz="2000" b="1" dirty="0" smtClean="0"/>
              <a:t>ed educativi per i giovani 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consentire lo sviluppo di iniziative e progetti esemplari e innovativi nei settori  del turismo culturale e dello  Sviluppo sostenibile</a:t>
            </a:r>
            <a:r>
              <a:rPr lang="it-IT" sz="2000" b="1" dirty="0"/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consentire </a:t>
            </a:r>
            <a:r>
              <a:rPr lang="it-IT" sz="2000" b="1" dirty="0"/>
              <a:t>lo </a:t>
            </a:r>
            <a:r>
              <a:rPr lang="it-IT" sz="2000" b="1" dirty="0" smtClean="0"/>
              <a:t>sviluppo di prodotti turistici in collaborazione con operatori turistici</a:t>
            </a:r>
            <a:r>
              <a:rPr lang="it-IT" sz="2000" b="1" dirty="0"/>
              <a:t>, </a:t>
            </a:r>
            <a:r>
              <a:rPr lang="it-IT" sz="2000" b="1" dirty="0" smtClean="0"/>
              <a:t>prodotti destinati a un pubblico diverso, compreso il pubblico scolastico.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9156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71452" y="911314"/>
            <a:ext cx="784028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FF00"/>
                </a:solidFill>
                <a:latin typeface="+mj-lt"/>
                <a:cs typeface="Agenda-Medium"/>
              </a:rPr>
              <a:t>Il Programma deve</a:t>
            </a: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promuovere </a:t>
            </a:r>
            <a:r>
              <a:rPr lang="it-IT" sz="2400" b="1" dirty="0">
                <a:latin typeface="+mj-lt"/>
                <a:cs typeface="Agenda-Medium"/>
              </a:rPr>
              <a:t>la consapevolezza di un'identità </a:t>
            </a: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     culturale europea e della cittadinanza europea</a:t>
            </a:r>
            <a:r>
              <a:rPr lang="it-IT" sz="2400" b="1" dirty="0">
                <a:latin typeface="+mj-lt"/>
                <a:cs typeface="Agenda-Medium"/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promuovere </a:t>
            </a:r>
            <a:r>
              <a:rPr lang="it-IT" sz="2400" b="1" dirty="0">
                <a:latin typeface="+mj-lt"/>
                <a:cs typeface="Agenda-Medium"/>
              </a:rPr>
              <a:t>il dialogo interculturale e </a:t>
            </a:r>
            <a:r>
              <a:rPr lang="it-IT" sz="2400" b="1" dirty="0" smtClean="0">
                <a:latin typeface="+mj-lt"/>
                <a:cs typeface="Agenda-Medium"/>
              </a:rPr>
              <a:t>interreligioso attraverso una migliore comprensione della storia europea</a:t>
            </a:r>
            <a:endParaRPr lang="it-IT" sz="2400" b="1" dirty="0">
              <a:latin typeface="+mj-lt"/>
              <a:cs typeface="Agenda-Medium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salvaguardare il </a:t>
            </a:r>
            <a:r>
              <a:rPr lang="it-IT" sz="2400" b="1" dirty="0">
                <a:latin typeface="+mj-lt"/>
                <a:cs typeface="Agenda-Medium"/>
              </a:rPr>
              <a:t>patrimonio per il miglioramento </a:t>
            </a:r>
            <a:endParaRPr lang="it-IT" sz="2400" b="1" dirty="0" smtClean="0">
              <a:latin typeface="+mj-lt"/>
              <a:cs typeface="Agenda-Medium"/>
            </a:endParaRPr>
          </a:p>
          <a:p>
            <a:pPr algn="just"/>
            <a:r>
              <a:rPr lang="it-IT" sz="2400" b="1" dirty="0">
                <a:latin typeface="+mj-lt"/>
                <a:cs typeface="Agenda-Medium"/>
              </a:rPr>
              <a:t> </a:t>
            </a:r>
            <a:r>
              <a:rPr lang="it-IT" sz="2400" b="1" dirty="0" smtClean="0">
                <a:latin typeface="+mj-lt"/>
                <a:cs typeface="Agenda-Medium"/>
              </a:rPr>
              <a:t>    dell'ambiente di vita e lo sviluppo sociale, </a:t>
            </a:r>
            <a:endParaRPr lang="it-IT" sz="2400" b="1" dirty="0">
              <a:latin typeface="+mj-lt"/>
              <a:cs typeface="Agenda-Medium"/>
            </a:endParaRP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    economico e </a:t>
            </a:r>
            <a:r>
              <a:rPr lang="it-IT" sz="2400" b="1" dirty="0">
                <a:latin typeface="+mj-lt"/>
                <a:cs typeface="Agenda-Medium"/>
              </a:rPr>
              <a:t>culturale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dare </a:t>
            </a:r>
            <a:r>
              <a:rPr lang="it-IT" sz="2400" b="1" dirty="0">
                <a:latin typeface="+mj-lt"/>
                <a:cs typeface="Agenda-Medium"/>
              </a:rPr>
              <a:t>un posto d'onore al turismo culturale, in </a:t>
            </a: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     un'ottica </a:t>
            </a:r>
            <a:r>
              <a:rPr lang="it-IT" sz="2400" b="1" dirty="0">
                <a:latin typeface="+mj-lt"/>
                <a:cs typeface="Agenda-Medium"/>
              </a:rPr>
              <a:t>di </a:t>
            </a:r>
            <a:r>
              <a:rPr lang="it-IT" sz="2400" b="1" dirty="0" smtClean="0">
                <a:latin typeface="+mj-lt"/>
                <a:cs typeface="Agenda-Medium"/>
              </a:rPr>
              <a:t>sviluppo sostenibile</a:t>
            </a:r>
            <a:endParaRPr lang="it-IT" sz="2400" b="1" dirty="0">
              <a:latin typeface="+mj-lt"/>
              <a:cs typeface="Agenda-Medium"/>
            </a:endParaRPr>
          </a:p>
          <a:p>
            <a:pPr algn="ctr"/>
            <a:endParaRPr lang="it-IT" sz="2800" b="1" dirty="0">
              <a:latin typeface="+mj-lt"/>
              <a:cs typeface="Agenda-Medium"/>
            </a:endParaRPr>
          </a:p>
          <a:p>
            <a:pPr algn="ctr"/>
            <a:endParaRPr lang="it-IT" sz="2000" dirty="0" smtClean="0">
              <a:latin typeface="+mj-lt"/>
              <a:cs typeface="Agenda-Light"/>
            </a:endParaRPr>
          </a:p>
          <a:p>
            <a:pPr algn="ctr"/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3600" dirty="0">
              <a:latin typeface="+mj-lt"/>
              <a:cs typeface="Agenda-Medium"/>
            </a:endParaRPr>
          </a:p>
        </p:txBody>
      </p:sp>
    </p:spTree>
    <p:extLst>
      <p:ext uri="{BB962C8B-B14F-4D97-AF65-F5344CB8AC3E}">
        <p14:creationId xmlns:p14="http://schemas.microsoft.com/office/powerpoint/2010/main" val="9749335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83" y="1624083"/>
            <a:ext cx="7235925" cy="4913193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632511" y="524042"/>
            <a:ext cx="68920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it-IT" sz="3200" b="1" dirty="0">
                <a:solidFill>
                  <a:srgbClr val="FFFF00"/>
                </a:solidFill>
              </a:rPr>
              <a:t>La </a:t>
            </a:r>
            <a:r>
              <a:rPr lang="it-IT" sz="3200" b="1" dirty="0" smtClean="0">
                <a:solidFill>
                  <a:srgbClr val="FFFF00"/>
                </a:solidFill>
              </a:rPr>
              <a:t>sottoscrizione novembre 2023</a:t>
            </a:r>
            <a:endParaRPr lang="it-IT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9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2800" b="1" dirty="0" smtClean="0">
                <a:solidFill>
                  <a:srgbClr val="FFFF00"/>
                </a:solidFill>
              </a:rPr>
              <a:t>Che rapporto  con ciò che stiamo facendo?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44092" y="1907762"/>
            <a:ext cx="7152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it-IT" sz="2800" b="1" dirty="0"/>
              <a:t>V</a:t>
            </a:r>
            <a:r>
              <a:rPr lang="it-IT" sz="2800" b="1" dirty="0" smtClean="0"/>
              <a:t>alorizzazione </a:t>
            </a:r>
            <a:r>
              <a:rPr lang="it-IT" sz="2800" b="1" dirty="0"/>
              <a:t>e promozione del patrimonio archeologico del </a:t>
            </a:r>
            <a:r>
              <a:rPr lang="it-IT" sz="2800" b="1" dirty="0" smtClean="0"/>
              <a:t>territorio</a:t>
            </a:r>
          </a:p>
          <a:p>
            <a:pPr marL="514350" indent="-514350">
              <a:buAutoNum type="arabicPeriod"/>
            </a:pPr>
            <a:endParaRPr lang="it-IT" sz="2800" b="1" dirty="0" smtClean="0"/>
          </a:p>
          <a:p>
            <a:pPr marL="514350" indent="-514350">
              <a:buAutoNum type="arabicPeriod"/>
            </a:pPr>
            <a:r>
              <a:rPr lang="it-IT" sz="2800" b="1" dirty="0" smtClean="0"/>
              <a:t>Costru</a:t>
            </a:r>
            <a:r>
              <a:rPr lang="it-IT" sz="2800" dirty="0" smtClean="0"/>
              <a:t>zione dell’</a:t>
            </a:r>
            <a:r>
              <a:rPr lang="it-IT" sz="2800" b="1" dirty="0" smtClean="0"/>
              <a:t>Itinerario </a:t>
            </a:r>
            <a:r>
              <a:rPr lang="it-IT" sz="2800" b="1" dirty="0"/>
              <a:t>culturale europeo del “Viaggio dei Focei” </a:t>
            </a:r>
            <a:endParaRPr lang="it-IT" sz="2800" b="1" dirty="0" smtClean="0"/>
          </a:p>
          <a:p>
            <a:pPr marL="514350" indent="-514350">
              <a:buAutoNum type="arabicPeriod"/>
            </a:pP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140260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433653"/>
            <a:ext cx="83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Portiamo il Cilento in Europa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572403" y="1864328"/>
            <a:ext cx="3203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1</a:t>
            </a:r>
            <a:r>
              <a:rPr lang="it-IT" sz="2000" b="1" dirty="0" smtClean="0"/>
              <a:t>  Adesione a</a:t>
            </a:r>
            <a:endParaRPr lang="it-IT" sz="2000" b="1" dirty="0"/>
          </a:p>
          <a:p>
            <a:r>
              <a:rPr lang="it-IT" sz="2000" b="1" dirty="0"/>
              <a:t>«The </a:t>
            </a:r>
            <a:r>
              <a:rPr lang="it-IT" sz="2000" b="1" dirty="0" err="1"/>
              <a:t>Route</a:t>
            </a:r>
            <a:r>
              <a:rPr lang="it-IT" sz="2000" b="1" dirty="0"/>
              <a:t> of Olive </a:t>
            </a:r>
            <a:r>
              <a:rPr lang="it-IT" sz="2000" b="1" dirty="0" err="1"/>
              <a:t>Tree</a:t>
            </a:r>
            <a:r>
              <a:rPr lang="it-IT" sz="2000" b="1" dirty="0"/>
              <a:t>»”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408629" y="3484149"/>
            <a:ext cx="35306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2</a:t>
            </a:r>
            <a:r>
              <a:rPr lang="it-IT" sz="2800" b="1" dirty="0" smtClean="0"/>
              <a:t>. </a:t>
            </a:r>
            <a:r>
              <a:rPr lang="it-IT" sz="2000" b="1" dirty="0" smtClean="0"/>
              <a:t>Costru</a:t>
            </a:r>
            <a:r>
              <a:rPr lang="it-IT" sz="2000" dirty="0" smtClean="0"/>
              <a:t>zione </a:t>
            </a:r>
            <a:r>
              <a:rPr lang="it-IT" sz="2000" dirty="0"/>
              <a:t>dell’</a:t>
            </a:r>
            <a:r>
              <a:rPr lang="it-IT" sz="2000" b="1" dirty="0"/>
              <a:t>Itinerario culturale europeo del “Viaggio dei Focei” 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64" y="1665027"/>
            <a:ext cx="5041930" cy="3712191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40409" y="5573486"/>
            <a:ext cx="4855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Valorizziamo il patrimonio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29394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3 Progetti integrati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Un volano per le «aree interne» del «Grande Cilento»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55406" y="2502848"/>
            <a:ext cx="71529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it-IT" sz="2800" b="1" dirty="0"/>
              <a:t>V</a:t>
            </a:r>
            <a:r>
              <a:rPr lang="it-IT" sz="2800" b="1" dirty="0" smtClean="0"/>
              <a:t>alorizzazione </a:t>
            </a:r>
            <a:r>
              <a:rPr lang="it-IT" sz="2800" b="1" dirty="0"/>
              <a:t>e promozione del patrimonio archeologico del </a:t>
            </a:r>
            <a:r>
              <a:rPr lang="it-IT" sz="2800" b="1" dirty="0" smtClean="0"/>
              <a:t>territorio</a:t>
            </a:r>
          </a:p>
          <a:p>
            <a:pPr marL="514350" indent="-514350">
              <a:buAutoNum type="arabicPeriod"/>
            </a:pPr>
            <a:r>
              <a:rPr lang="it-IT" sz="2800" b="1" dirty="0" smtClean="0"/>
              <a:t>Costru</a:t>
            </a:r>
            <a:r>
              <a:rPr lang="it-IT" sz="2800" dirty="0" smtClean="0"/>
              <a:t>zione dell’</a:t>
            </a:r>
            <a:r>
              <a:rPr lang="it-IT" sz="2800" b="1" dirty="0" smtClean="0"/>
              <a:t>Itinerario </a:t>
            </a:r>
            <a:r>
              <a:rPr lang="it-IT" sz="2800" b="1" dirty="0"/>
              <a:t>culturale europeo del “Viaggio dei Focei” </a:t>
            </a:r>
            <a:endParaRPr lang="it-IT" sz="2800" b="1" dirty="0" smtClean="0"/>
          </a:p>
          <a:p>
            <a:pPr marL="514350" indent="-514350">
              <a:buAutoNum type="arabicPeriod"/>
            </a:pPr>
            <a:r>
              <a:rPr lang="it-IT" sz="2800" b="1" dirty="0" smtClean="0"/>
              <a:t>Adesione all’Itinerario </a:t>
            </a:r>
            <a:r>
              <a:rPr lang="it-IT" sz="2800" b="1" dirty="0"/>
              <a:t>culturale </a:t>
            </a:r>
            <a:r>
              <a:rPr lang="it-IT" sz="2800" b="1" dirty="0" smtClean="0"/>
              <a:t>europeo della Via degli ulivi (</a:t>
            </a:r>
            <a:r>
              <a:rPr lang="it-IT" sz="2800" b="1" dirty="0" err="1"/>
              <a:t>R</a:t>
            </a:r>
            <a:r>
              <a:rPr lang="it-IT" sz="2800" b="1" dirty="0" err="1" smtClean="0"/>
              <a:t>oute</a:t>
            </a:r>
            <a:r>
              <a:rPr lang="it-IT" sz="2800" b="1" dirty="0" smtClean="0"/>
              <a:t>  of the olive </a:t>
            </a:r>
            <a:r>
              <a:rPr lang="it-IT" sz="2800" b="1" dirty="0" err="1" smtClean="0"/>
              <a:t>tree</a:t>
            </a:r>
            <a:r>
              <a:rPr lang="it-IT" sz="2800" b="1" dirty="0" smtClean="0"/>
              <a:t>)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11124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            Il </a:t>
            </a:r>
            <a:r>
              <a:rPr lang="it-IT" sz="3200" b="1" dirty="0">
                <a:solidFill>
                  <a:srgbClr val="FFFF00"/>
                </a:solidFill>
              </a:rPr>
              <a:t>primo progetto</a:t>
            </a:r>
            <a:r>
              <a:rPr lang="it-IT" sz="3200" dirty="0">
                <a:solidFill>
                  <a:srgbClr val="FFFF00"/>
                </a:solidFill>
              </a:rPr>
              <a:t> </a:t>
            </a:r>
            <a:endParaRPr lang="it-IT" sz="3200" dirty="0" smtClean="0">
              <a:solidFill>
                <a:srgbClr val="FFFF00"/>
              </a:solidFill>
            </a:endParaRPr>
          </a:p>
          <a:p>
            <a:endParaRPr lang="it-IT" sz="2400" dirty="0"/>
          </a:p>
          <a:p>
            <a:pPr algn="just"/>
            <a:r>
              <a:rPr lang="it-IT" sz="2400" b="1" dirty="0" smtClean="0"/>
              <a:t>fare </a:t>
            </a:r>
            <a:r>
              <a:rPr lang="it-IT" sz="2400" b="1" dirty="0"/>
              <a:t>del patrimonio archeologico una leva per sviluppare il turismo storico e culturale tipico delle "</a:t>
            </a:r>
            <a:r>
              <a:rPr lang="it-IT" sz="2400" b="1" dirty="0">
                <a:solidFill>
                  <a:srgbClr val="FFFF00"/>
                </a:solidFill>
              </a:rPr>
              <a:t>aree a destinazione turistica</a:t>
            </a:r>
            <a:r>
              <a:rPr lang="it-IT" sz="2400" b="1" dirty="0"/>
              <a:t>", con la </a:t>
            </a:r>
            <a:r>
              <a:rPr lang="it-IT" sz="2400" b="1" dirty="0" smtClean="0"/>
              <a:t>speranza che </a:t>
            </a:r>
            <a:r>
              <a:rPr lang="it-IT" sz="2400" b="1" dirty="0"/>
              <a:t>esso possa contribuire a </a:t>
            </a:r>
            <a:r>
              <a:rPr lang="it-IT" sz="2400" b="1" dirty="0" smtClean="0"/>
              <a:t>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/>
              <a:t>limitare </a:t>
            </a:r>
            <a:r>
              <a:rPr lang="it-IT" sz="2400" b="1" dirty="0"/>
              <a:t>il fenomeno di giovani diplomati e laureati che lasciano i borghi del Cilento con il conseguente problema dello spopolamento delle aree interne </a:t>
            </a:r>
            <a:r>
              <a:rPr lang="it-IT" sz="2400" b="1" dirty="0" smtClean="0"/>
              <a:t>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/>
              <a:t> sviluppare il </a:t>
            </a:r>
            <a:r>
              <a:rPr lang="it-IT" sz="2400" b="1" dirty="0"/>
              <a:t>turismo nel territorio </a:t>
            </a:r>
            <a:r>
              <a:rPr lang="it-IT" sz="2400" b="1" dirty="0" smtClean="0"/>
              <a:t>non solo nel </a:t>
            </a:r>
            <a:r>
              <a:rPr lang="it-IT" sz="2400" b="1" dirty="0"/>
              <a:t>periodo estivo. </a:t>
            </a:r>
          </a:p>
        </p:txBody>
      </p:sp>
    </p:spTree>
    <p:extLst>
      <p:ext uri="{BB962C8B-B14F-4D97-AF65-F5344CB8AC3E}">
        <p14:creationId xmlns:p14="http://schemas.microsoft.com/office/powerpoint/2010/main" val="414933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6" y="342206"/>
            <a:ext cx="4689987" cy="599749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545394" y="589935"/>
            <a:ext cx="29791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quattro comprensori si identificano in un brand che dà loro un’identità  appre</a:t>
            </a:r>
            <a:r>
              <a:rPr lang="it-IT" b="1" dirty="0" smtClean="0"/>
              <a:t>zz</a:t>
            </a:r>
            <a:r>
              <a:rPr lang="it-IT" dirty="0" smtClean="0"/>
              <a:t>abile: </a:t>
            </a:r>
          </a:p>
          <a:p>
            <a:r>
              <a:rPr lang="it-IT" dirty="0" smtClean="0"/>
              <a:t>Il GRANDE CILENTO</a:t>
            </a:r>
          </a:p>
          <a:p>
            <a:endParaRPr lang="it-IT" dirty="0"/>
          </a:p>
          <a:p>
            <a:r>
              <a:rPr lang="it-IT" dirty="0" smtClean="0"/>
              <a:t>I luoghi archeologici vengono legati da un percorso turistico  che segue le epoche storiche : dal paleolitico  in avanti e la storia  dei popoli: i Lucani,  i Greci, i Romani,  ecc.</a:t>
            </a:r>
          </a:p>
          <a:p>
            <a:endParaRPr lang="it-IT" dirty="0"/>
          </a:p>
          <a:p>
            <a:r>
              <a:rPr lang="it-IT" dirty="0" smtClean="0"/>
              <a:t>I musei si connettono alle epoche e ai popoli e completano il percorso turistico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484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98" y="1976984"/>
            <a:ext cx="6489289" cy="439356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40658" y="457199"/>
            <a:ext cx="7417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Le aree archeologiche e i musei si integrano con i luoghi della cultura: Biblioteche , Centri di educazione e formazione , Scuole e Università  che danno senso a ciò che si conserva  e si mostra e spiegano  il contesto  che ha prodotto ciò che si visita  Esempio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85144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2" name="Rettangolo 1"/>
          <p:cNvSpPr/>
          <p:nvPr/>
        </p:nvSpPr>
        <p:spPr>
          <a:xfrm>
            <a:off x="711199" y="612845"/>
            <a:ext cx="744582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Da patrimonio  a Destinazione </a:t>
            </a:r>
            <a:r>
              <a:rPr lang="it-IT" sz="2800" b="1" dirty="0">
                <a:solidFill>
                  <a:srgbClr val="FFFF00"/>
                </a:solidFill>
              </a:rPr>
              <a:t>Turistica </a:t>
            </a:r>
          </a:p>
          <a:p>
            <a:r>
              <a:rPr lang="it-IT" dirty="0" smtClean="0"/>
              <a:t>(Wikipedia )</a:t>
            </a:r>
            <a:endParaRPr lang="it-IT" dirty="0"/>
          </a:p>
          <a:p>
            <a:endParaRPr lang="it-IT" dirty="0" smtClean="0"/>
          </a:p>
          <a:p>
            <a:pPr algn="just"/>
            <a:r>
              <a:rPr lang="it-IT" sz="2000" dirty="0" smtClean="0"/>
              <a:t>Una </a:t>
            </a:r>
            <a:r>
              <a:rPr lang="it-IT" sz="2000" dirty="0"/>
              <a:t>destinazione turistica è un ambito territoriale nel quale ha sede un complesso di </a:t>
            </a:r>
            <a:r>
              <a:rPr lang="it-IT" sz="2000" dirty="0" smtClean="0"/>
              <a:t> attrattive </a:t>
            </a:r>
            <a:r>
              <a:rPr lang="it-IT" sz="2000" dirty="0"/>
              <a:t>che possono soddisfare i bisogni e gli interessi di un determinato segmento </a:t>
            </a:r>
            <a:r>
              <a:rPr lang="it-IT" sz="2000" dirty="0" smtClean="0"/>
              <a:t> di </a:t>
            </a:r>
            <a:r>
              <a:rPr lang="it-IT" sz="2000" dirty="0"/>
              <a:t>domanda turistica.</a:t>
            </a:r>
          </a:p>
          <a:p>
            <a:pPr algn="just"/>
            <a:r>
              <a:rPr lang="it-IT" sz="2000" dirty="0"/>
              <a:t>I confini della destinazione possono essere identificati, pertanto, partendo dall'analisi </a:t>
            </a:r>
            <a:r>
              <a:rPr lang="it-IT" sz="2000" dirty="0" smtClean="0"/>
              <a:t> delle </a:t>
            </a:r>
            <a:r>
              <a:rPr lang="it-IT" sz="2000" dirty="0"/>
              <a:t>specifiche esigenze di ogni target di clientela in esame. </a:t>
            </a:r>
          </a:p>
          <a:p>
            <a:pPr algn="just"/>
            <a:r>
              <a:rPr lang="it-IT" sz="2000" dirty="0"/>
              <a:t>Una destinazione turistica può essere considerata tale solo nel momento in cui le </a:t>
            </a:r>
            <a:r>
              <a:rPr lang="it-IT" sz="2000" dirty="0" smtClean="0"/>
              <a:t> risorse</a:t>
            </a:r>
            <a:r>
              <a:rPr lang="it-IT" sz="2000" dirty="0"/>
              <a:t>, cioè la materia prima fonte di attrazione, siano integrate con infrastrutture e </a:t>
            </a:r>
            <a:r>
              <a:rPr lang="it-IT" sz="2000" dirty="0" smtClean="0"/>
              <a:t>servizi </a:t>
            </a:r>
            <a:r>
              <a:rPr lang="it-IT" sz="2000" dirty="0"/>
              <a:t>che consentano, rispettivamente, l'accessibilità e la fruibilità della meta </a:t>
            </a:r>
            <a:r>
              <a:rPr lang="it-IT" sz="2000" dirty="0" smtClean="0"/>
              <a:t> desiderata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 smtClean="0">
                <a:solidFill>
                  <a:srgbClr val="FFFF00"/>
                </a:solidFill>
              </a:rPr>
              <a:t>Intanto vediamo di raggruppare il Patrimonio e poi costruiamo la Destinazione turistica del Grande Cilento </a:t>
            </a:r>
            <a:endParaRPr lang="it-IT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8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FF00"/>
                </a:solidFill>
              </a:rPr>
              <a:t>Il </a:t>
            </a:r>
            <a:r>
              <a:rPr lang="it-IT" sz="3200" b="1" dirty="0" smtClean="0">
                <a:solidFill>
                  <a:srgbClr val="FFFF00"/>
                </a:solidFill>
              </a:rPr>
              <a:t>secondo progetto</a:t>
            </a:r>
            <a:r>
              <a:rPr lang="it-IT" sz="3200" dirty="0" smtClean="0">
                <a:solidFill>
                  <a:srgbClr val="FFFF00"/>
                </a:solidFill>
              </a:rPr>
              <a:t> </a:t>
            </a:r>
          </a:p>
          <a:p>
            <a:endParaRPr lang="it-IT" sz="2400" dirty="0"/>
          </a:p>
          <a:p>
            <a:pPr algn="just"/>
            <a:r>
              <a:rPr lang="it-IT" sz="2400" b="1" dirty="0" smtClean="0"/>
              <a:t>Costruire la Via dei Focei come </a:t>
            </a:r>
            <a:r>
              <a:rPr lang="it-IT" sz="2400" b="1" dirty="0" smtClean="0">
                <a:solidFill>
                  <a:srgbClr val="FFFF00"/>
                </a:solidFill>
              </a:rPr>
              <a:t>Itinerario culturale </a:t>
            </a:r>
            <a:r>
              <a:rPr lang="it-IT" sz="2400" b="1" dirty="0">
                <a:solidFill>
                  <a:srgbClr val="FFFF00"/>
                </a:solidFill>
              </a:rPr>
              <a:t>del Consiglio d’Europa </a:t>
            </a:r>
            <a:r>
              <a:rPr lang="it-IT" sz="2400" b="1" dirty="0" smtClean="0"/>
              <a:t>così da acquistare </a:t>
            </a:r>
            <a:r>
              <a:rPr lang="it-IT" sz="2400" b="1" dirty="0"/>
              <a:t>una visibilità europea dei luoghi a tutto vantaggio dello sviluppo del turismo </a:t>
            </a:r>
            <a:r>
              <a:rPr lang="it-IT" sz="2400" b="1" dirty="0" smtClean="0"/>
              <a:t>culturale</a:t>
            </a:r>
            <a:r>
              <a:rPr lang="it-IT" sz="2400" b="1" dirty="0"/>
              <a:t>,</a:t>
            </a:r>
            <a:r>
              <a:rPr lang="it-IT" sz="2400" b="1" dirty="0" smtClean="0"/>
              <a:t> utilizzando </a:t>
            </a:r>
            <a:r>
              <a:rPr lang="it-IT" sz="2400" b="1" dirty="0"/>
              <a:t>l’opportunità di valorizzare ciò che il popolo dei </a:t>
            </a:r>
            <a:r>
              <a:rPr lang="it-IT" sz="2400" b="1" dirty="0" smtClean="0"/>
              <a:t>Focei </a:t>
            </a:r>
            <a:r>
              <a:rPr lang="it-IT" sz="2400" b="1" dirty="0"/>
              <a:t>ha fatto navigando nel Mediterraneo </a:t>
            </a:r>
            <a:r>
              <a:rPr lang="it-IT" sz="2400" b="1" dirty="0" smtClean="0"/>
              <a:t>e </a:t>
            </a:r>
            <a:r>
              <a:rPr lang="it-IT" sz="2400" b="1" dirty="0"/>
              <a:t>costruendo città come:  </a:t>
            </a:r>
            <a:r>
              <a:rPr lang="it-IT" sz="2400" b="1" dirty="0" smtClean="0"/>
              <a:t>Ascea (Italia), </a:t>
            </a:r>
            <a:r>
              <a:rPr lang="it-IT" sz="2400" b="1" dirty="0"/>
              <a:t>Marsiglia, Nizza, </a:t>
            </a:r>
            <a:r>
              <a:rPr lang="it-IT" sz="2400" b="1" dirty="0" err="1" smtClean="0"/>
              <a:t>Aleria</a:t>
            </a:r>
            <a:r>
              <a:rPr lang="it-IT" sz="2400" b="1" dirty="0"/>
              <a:t> </a:t>
            </a:r>
            <a:r>
              <a:rPr lang="it-IT" sz="2400" b="1" dirty="0" smtClean="0"/>
              <a:t>(Francia) L’</a:t>
            </a:r>
            <a:r>
              <a:rPr lang="it-IT" sz="2400" b="1" dirty="0" err="1" smtClean="0"/>
              <a:t>Escala</a:t>
            </a:r>
            <a:r>
              <a:rPr lang="it-IT" sz="2400" b="1" dirty="0" smtClean="0"/>
              <a:t>(Spagna) partendo da Focea (Turchia)</a:t>
            </a:r>
            <a:endParaRPr lang="it-IT" sz="2400" b="1" dirty="0"/>
          </a:p>
          <a:p>
            <a:pPr algn="just"/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38272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17486" y="1548867"/>
            <a:ext cx="6263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/>
              <a:t/>
            </a:r>
            <a:br>
              <a:rPr lang="it-IT" sz="1600" dirty="0"/>
            </a:br>
            <a:endParaRPr lang="it-IT" sz="16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422400" y="522514"/>
            <a:ext cx="7194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Gemellaggio già fatto con i Focei </a:t>
            </a:r>
          </a:p>
          <a:p>
            <a:r>
              <a:rPr lang="it-IT" sz="2800" b="1" dirty="0" smtClean="0">
                <a:solidFill>
                  <a:srgbClr val="FFFF00"/>
                </a:solidFill>
              </a:rPr>
              <a:t>Accordo già fatto con le Città degli altri Paesi = processo in corso…..</a:t>
            </a:r>
            <a:endParaRPr lang="it-IT" sz="2800" b="1" dirty="0">
              <a:solidFill>
                <a:srgbClr val="FFFF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38" y="1916580"/>
            <a:ext cx="6859663" cy="43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405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34162" y="1244560"/>
            <a:ext cx="2396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/>
              <a:t>Turchia     </a:t>
            </a:r>
            <a:r>
              <a:rPr lang="it-IT" sz="2400" b="1" dirty="0"/>
              <a:t/>
            </a:r>
            <a:br>
              <a:rPr lang="it-IT" sz="2400" b="1" dirty="0"/>
            </a:br>
            <a:endParaRPr lang="it-IT" sz="24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84752" y="377930"/>
            <a:ext cx="4685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Incontri e accordi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845" y="1907509"/>
            <a:ext cx="3094191" cy="23002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38" y="4444278"/>
            <a:ext cx="4048125" cy="20764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65" y="1841254"/>
            <a:ext cx="3830059" cy="236654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5456510" y="1242845"/>
            <a:ext cx="2396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/>
              <a:t>Spagna      </a:t>
            </a:r>
            <a:r>
              <a:rPr lang="it-IT" sz="2400" b="1" dirty="0"/>
              <a:t/>
            </a:r>
            <a:br>
              <a:rPr lang="it-IT" sz="2400" b="1" dirty="0"/>
            </a:br>
            <a:endParaRPr lang="it-IT" sz="2400" b="1" dirty="0"/>
          </a:p>
        </p:txBody>
      </p:sp>
      <p:sp>
        <p:nvSpPr>
          <p:cNvPr id="9" name="Rettangolo 8"/>
          <p:cNvSpPr/>
          <p:nvPr/>
        </p:nvSpPr>
        <p:spPr>
          <a:xfrm>
            <a:off x="5298854" y="4848571"/>
            <a:ext cx="2396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/>
              <a:t>Francia     </a:t>
            </a:r>
            <a:r>
              <a:rPr lang="it-IT" sz="2400" b="1" dirty="0"/>
              <a:t/>
            </a:r>
            <a:br>
              <a:rPr lang="it-IT" sz="2400" b="1" dirty="0"/>
            </a:b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6226659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17486" y="1548867"/>
            <a:ext cx="6263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/>
              <a:t/>
            </a:r>
            <a:br>
              <a:rPr lang="it-IT" sz="1600" dirty="0"/>
            </a:br>
            <a:endParaRPr lang="it-IT" sz="16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25214" y="522514"/>
            <a:ext cx="7891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Progettazione partecipata per costituire il Dossier  da presentare al Consiglio d’Europa </a:t>
            </a:r>
            <a:endParaRPr lang="it-IT" sz="2800" b="1" dirty="0">
              <a:solidFill>
                <a:srgbClr val="FFFF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4" y="2183128"/>
            <a:ext cx="3341707" cy="189091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82869" y="4524703"/>
            <a:ext cx="329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</a:rPr>
              <a:t>Mar</a:t>
            </a:r>
            <a:r>
              <a:rPr lang="it-IT" sz="2400" b="1" dirty="0" smtClean="0">
                <a:solidFill>
                  <a:srgbClr val="FFFF00"/>
                </a:solidFill>
              </a:rPr>
              <a:t>zo 2023 in Turchia</a:t>
            </a:r>
            <a:endParaRPr lang="it-IT" sz="2400" dirty="0">
              <a:solidFill>
                <a:srgbClr val="FFFF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23" y="2215575"/>
            <a:ext cx="4198149" cy="1858469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787462" y="4524703"/>
            <a:ext cx="329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</a:rPr>
              <a:t>Giugno </a:t>
            </a:r>
            <a:r>
              <a:rPr lang="it-IT" sz="2400" b="1" dirty="0" smtClean="0">
                <a:solidFill>
                  <a:srgbClr val="FFFF00"/>
                </a:solidFill>
              </a:rPr>
              <a:t>2023 in Italia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039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840658" y="457199"/>
            <a:ext cx="7417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/>
              <a:t>Novembre 2023   </a:t>
            </a:r>
            <a:endParaRPr lang="it-IT" sz="28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53" y="980419"/>
            <a:ext cx="3824616" cy="539810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46" y="782469"/>
            <a:ext cx="3289644" cy="396356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089760" y="4930699"/>
            <a:ext cx="3168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Un modo di essere assieme ai nostri partner. Qui con il direttore dei Musei della Catalogna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73862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84804" y="834153"/>
            <a:ext cx="83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  per fare tutto ciò servono risorse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«proposta»  da parte dei Comuni 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12" y="2270234"/>
            <a:ext cx="2889524" cy="217564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CasellaDiTesto 7"/>
          <p:cNvSpPr txBox="1"/>
          <p:nvPr/>
        </p:nvSpPr>
        <p:spPr>
          <a:xfrm>
            <a:off x="1590660" y="4681281"/>
            <a:ext cx="181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22.02.2023</a:t>
            </a:r>
            <a:endParaRPr lang="it-IT" sz="2800" b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206" y="2270234"/>
            <a:ext cx="5051831" cy="2175642"/>
          </a:xfrm>
          <a:prstGeom prst="rect">
            <a:avLst/>
          </a:prstGeom>
        </p:spPr>
      </p:pic>
      <p:sp>
        <p:nvSpPr>
          <p:cNvPr id="31" name="CasellaDiTesto 30"/>
          <p:cNvSpPr txBox="1"/>
          <p:nvPr/>
        </p:nvSpPr>
        <p:spPr>
          <a:xfrm>
            <a:off x="5290301" y="4681281"/>
            <a:ext cx="181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9.06.2023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7122881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84804" y="834153"/>
            <a:ext cx="83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  Una richiesta di finanziamento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«sottoscritta »  da 41 Comuni 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29" y="2091401"/>
            <a:ext cx="4945888" cy="1802113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44" y="2173308"/>
            <a:ext cx="1019175" cy="16383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73" y="4310062"/>
            <a:ext cx="1476375" cy="176212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29" y="4310062"/>
            <a:ext cx="1630377" cy="176212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597" y="4310062"/>
            <a:ext cx="1085973" cy="182243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48" y="4310062"/>
            <a:ext cx="933450" cy="176212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024" y="4310062"/>
            <a:ext cx="1160424" cy="1762126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67" y="4310062"/>
            <a:ext cx="1114296" cy="173830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45" y="2191573"/>
            <a:ext cx="1033398" cy="160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479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17918" y="428500"/>
            <a:ext cx="83324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</a:t>
            </a:r>
            <a:r>
              <a:rPr lang="it-IT" sz="2400" b="1" dirty="0" smtClean="0">
                <a:solidFill>
                  <a:srgbClr val="FFFF00"/>
                </a:solidFill>
              </a:rPr>
              <a:t>con l’impegno 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del prof. Nicola Femminella  e 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della prof.ssa Giusy Rinaldi  </a:t>
            </a:r>
            <a:endParaRPr lang="it-IT" sz="3600" b="1" dirty="0">
              <a:solidFill>
                <a:srgbClr val="FFFF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015" y="1540678"/>
            <a:ext cx="692352" cy="111293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32" y="2411803"/>
            <a:ext cx="964282" cy="115091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2" y="3924872"/>
            <a:ext cx="1045533" cy="113002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288" y="5054893"/>
            <a:ext cx="709308" cy="119033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201" y="2987261"/>
            <a:ext cx="598606" cy="11300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47" y="5119052"/>
            <a:ext cx="750521" cy="113968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395" y="5107209"/>
            <a:ext cx="735094" cy="114674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364" y="3800570"/>
            <a:ext cx="719827" cy="111573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942" y="2033343"/>
            <a:ext cx="3347746" cy="281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414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Gli incontri di Condivisione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1822156"/>
            <a:ext cx="715296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9.6.2023 </a:t>
            </a:r>
            <a:r>
              <a:rPr lang="it-IT" sz="2000" b="1" dirty="0" smtClean="0"/>
              <a:t>Raffaella </a:t>
            </a:r>
            <a:r>
              <a:rPr lang="it-IT" sz="2000" b="1" dirty="0" err="1" smtClean="0"/>
              <a:t>Bonaudo</a:t>
            </a:r>
            <a:r>
              <a:rPr lang="it-IT" sz="2000" b="1" dirty="0" smtClean="0"/>
              <a:t>, Sovrintendente archeologia, Belle Arti e paesaggio, Salerno e Avellino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21.6.2023 </a:t>
            </a:r>
            <a:r>
              <a:rPr lang="it-IT" sz="2000" b="1" dirty="0" smtClean="0"/>
              <a:t>, </a:t>
            </a:r>
            <a:r>
              <a:rPr lang="it-IT" sz="2000" b="1" dirty="0"/>
              <a:t>Caroline Clark, </a:t>
            </a:r>
            <a:r>
              <a:rPr lang="en-US" sz="2000" b="1" dirty="0"/>
              <a:t>Project Manager, European Institute of Cultural Routes</a:t>
            </a:r>
            <a:endParaRPr lang="it-IT" sz="2000" b="1" dirty="0"/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9.8.2023</a:t>
            </a:r>
            <a:r>
              <a:rPr lang="it-IT" sz="2000" b="1" dirty="0" smtClean="0"/>
              <a:t> Francesco Alfieri Provincia di Salerno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11.09.2023</a:t>
            </a:r>
            <a:r>
              <a:rPr lang="it-IT" sz="2000" b="1" dirty="0" smtClean="0"/>
              <a:t> Giuseppe  Coccorullo, Presidente Parco Nazionale del Cilento, </a:t>
            </a:r>
            <a:r>
              <a:rPr lang="it-IT" sz="2000" b="1" dirty="0" err="1" smtClean="0"/>
              <a:t>Alburvi</a:t>
            </a:r>
            <a:r>
              <a:rPr lang="it-IT" sz="2000" b="1" dirty="0" smtClean="0"/>
              <a:t> e Vallo di Diano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18.09.2023</a:t>
            </a:r>
            <a:r>
              <a:rPr lang="it-IT" sz="2000" b="1" dirty="0" smtClean="0"/>
              <a:t> Maria Giusi </a:t>
            </a:r>
            <a:r>
              <a:rPr lang="it-IT" sz="2000" b="1" dirty="0" err="1" smtClean="0"/>
              <a:t>Luprano</a:t>
            </a:r>
            <a:r>
              <a:rPr lang="it-IT" sz="2000" b="1" dirty="0" smtClean="0"/>
              <a:t>, Ministero della Cultura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18.09.2023</a:t>
            </a:r>
            <a:r>
              <a:rPr lang="it-IT" sz="2000" b="1" dirty="0" smtClean="0"/>
              <a:t>, Barbara  Casagrande, Direttore generale Ministero del Turismo 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12.10.2023</a:t>
            </a:r>
            <a:r>
              <a:rPr lang="it-IT" sz="2000" b="1" dirty="0" smtClean="0"/>
              <a:t> Felice Casucci, Assessore Regione Lazio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228840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448664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Scuole e Università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1569908"/>
            <a:ext cx="71529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it-IT" sz="2000" b="1" dirty="0" smtClean="0"/>
              <a:t>Protocollo con le </a:t>
            </a:r>
            <a:r>
              <a:rPr lang="it-IT" sz="2000" b="1" dirty="0" smtClean="0">
                <a:solidFill>
                  <a:srgbClr val="FFFF00"/>
                </a:solidFill>
              </a:rPr>
              <a:t>Scuole</a:t>
            </a:r>
            <a:r>
              <a:rPr lang="it-IT" sz="2000" b="1" dirty="0" smtClean="0"/>
              <a:t> dei Comuni del Cilento Centrale di AS.CO.CI. (Prof. Francesco </a:t>
            </a:r>
            <a:r>
              <a:rPr lang="it-IT" sz="2000" b="1" dirty="0" err="1" smtClean="0"/>
              <a:t>Massanova</a:t>
            </a:r>
            <a:r>
              <a:rPr lang="it-IT" sz="2000" b="1" dirty="0" smtClean="0"/>
              <a:t>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Membro del Comitato scientifico di UNITELMA (università telematica della </a:t>
            </a:r>
            <a:r>
              <a:rPr lang="it-IT" sz="2000" b="1" dirty="0" smtClean="0">
                <a:solidFill>
                  <a:srgbClr val="FFFF00"/>
                </a:solidFill>
              </a:rPr>
              <a:t>Sapienza </a:t>
            </a:r>
            <a:r>
              <a:rPr lang="it-IT" sz="2000" b="1" dirty="0" smtClean="0"/>
              <a:t>di Roma) Polo di Sapri) (prof. Marco Cilento)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Convenzione con la </a:t>
            </a:r>
            <a:r>
              <a:rPr lang="it-IT" sz="2000" b="1" dirty="0" smtClean="0">
                <a:solidFill>
                  <a:srgbClr val="FFFF00"/>
                </a:solidFill>
              </a:rPr>
              <a:t>Fondazione </a:t>
            </a:r>
            <a:r>
              <a:rPr lang="it-IT" sz="2000" b="1" dirty="0" err="1" smtClean="0">
                <a:solidFill>
                  <a:srgbClr val="FFFF00"/>
                </a:solidFill>
              </a:rPr>
              <a:t>Alario</a:t>
            </a:r>
            <a:r>
              <a:rPr lang="it-IT" sz="2000" b="1" dirty="0" smtClean="0">
                <a:solidFill>
                  <a:srgbClr val="FFFF00"/>
                </a:solidFill>
              </a:rPr>
              <a:t> </a:t>
            </a:r>
            <a:r>
              <a:rPr lang="it-IT" sz="2000" b="1" dirty="0" smtClean="0"/>
              <a:t>(dott. Tommaso Chirico)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Convenzione con </a:t>
            </a:r>
            <a:r>
              <a:rPr lang="it-IT" sz="2000" b="1" dirty="0" err="1" smtClean="0"/>
              <a:t>C.I.Be.C</a:t>
            </a:r>
            <a:r>
              <a:rPr lang="it-IT" sz="2000" b="1" dirty="0" smtClean="0"/>
              <a:t>. Centro interdipartimentale perla conservazione del costruito archeologico, </a:t>
            </a:r>
            <a:r>
              <a:rPr lang="it-IT" sz="2000" b="1" dirty="0" smtClean="0">
                <a:solidFill>
                  <a:srgbClr val="FFFF00"/>
                </a:solidFill>
              </a:rPr>
              <a:t>Università Federico II (</a:t>
            </a:r>
            <a:r>
              <a:rPr lang="it-IT" sz="2000" b="1" dirty="0" smtClean="0"/>
              <a:t>prof. Luciano Rosati)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Convenzione con </a:t>
            </a:r>
            <a:r>
              <a:rPr lang="it-IT" sz="2000" b="1" dirty="0" smtClean="0">
                <a:solidFill>
                  <a:srgbClr val="FFFF00"/>
                </a:solidFill>
              </a:rPr>
              <a:t>Università di Salerno</a:t>
            </a:r>
            <a:r>
              <a:rPr lang="it-IT" sz="2000" b="1" dirty="0" smtClean="0"/>
              <a:t>, Dipartimento Scienze del Patrimonio culturale, in fase di redazione (prof. Luigi Vecchio)  </a:t>
            </a:r>
          </a:p>
        </p:txBody>
      </p:sp>
    </p:spTree>
    <p:extLst>
      <p:ext uri="{BB962C8B-B14F-4D97-AF65-F5344CB8AC3E}">
        <p14:creationId xmlns:p14="http://schemas.microsoft.com/office/powerpoint/2010/main" val="32093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61581" y="425356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Archeologhe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19164" y="1392337"/>
            <a:ext cx="715296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Tx/>
              <a:buAutoNum type="arabicPeriod"/>
            </a:pPr>
            <a:r>
              <a:rPr lang="it-IT" sz="2000" b="1" dirty="0"/>
              <a:t>prof.ssa Bianca </a:t>
            </a:r>
            <a:r>
              <a:rPr lang="it-IT" sz="2000" b="1" dirty="0" smtClean="0"/>
              <a:t>Ferrara (Università di Napoli),  </a:t>
            </a:r>
          </a:p>
          <a:p>
            <a:pPr marL="514350" indent="-514350" algn="just">
              <a:buFontTx/>
              <a:buAutoNum type="arabicPeriod"/>
            </a:pPr>
            <a:r>
              <a:rPr lang="it-IT" sz="2000" b="1" dirty="0"/>
              <a:t>p</a:t>
            </a:r>
            <a:r>
              <a:rPr lang="it-IT" sz="2000" b="1" dirty="0" smtClean="0"/>
              <a:t>rof.ssa Antonia </a:t>
            </a:r>
            <a:r>
              <a:rPr lang="it-IT" sz="2000" b="1" dirty="0" err="1" smtClean="0"/>
              <a:t>Serritella</a:t>
            </a:r>
            <a:r>
              <a:rPr lang="it-IT" sz="2000" b="1" dirty="0" smtClean="0"/>
              <a:t> (Università di Salerno) </a:t>
            </a:r>
          </a:p>
          <a:p>
            <a:pPr marL="514350" indent="-514350" algn="just">
              <a:buFontTx/>
              <a:buAutoNum type="arabicPeriod"/>
            </a:pPr>
            <a:r>
              <a:rPr lang="it-IT" sz="2000" b="1" dirty="0" smtClean="0"/>
              <a:t>prof.ssa Adriana Moroni ( Università di Siena) </a:t>
            </a:r>
          </a:p>
          <a:p>
            <a:pPr algn="just"/>
            <a:endParaRPr lang="it-IT" sz="2000" b="1" dirty="0" smtClean="0"/>
          </a:p>
          <a:p>
            <a:pPr algn="ctr"/>
            <a:r>
              <a:rPr lang="it-IT" sz="2800" b="1" dirty="0" smtClean="0">
                <a:solidFill>
                  <a:srgbClr val="FFFF00"/>
                </a:solidFill>
              </a:rPr>
              <a:t>Soprintendenza </a:t>
            </a:r>
            <a:endParaRPr lang="it-IT" sz="2800" b="1" dirty="0">
              <a:solidFill>
                <a:srgbClr val="FFFF00"/>
              </a:solidFill>
            </a:endParaRPr>
          </a:p>
          <a:p>
            <a:pPr marL="514350" indent="-514350" algn="just">
              <a:buFontTx/>
              <a:buAutoNum type="arabicPeriod"/>
            </a:pPr>
            <a:endParaRPr lang="it-IT" sz="2000" b="1" dirty="0" smtClean="0"/>
          </a:p>
          <a:p>
            <a:pPr marL="514350" indent="-514350" algn="just">
              <a:buFontTx/>
              <a:buAutoNum type="arabicPeriod"/>
            </a:pPr>
            <a:endParaRPr lang="it-IT" sz="2000" b="1" dirty="0" smtClean="0"/>
          </a:p>
        </p:txBody>
      </p:sp>
      <p:pic>
        <p:nvPicPr>
          <p:cNvPr id="2050" name="Picture 2" descr="C:\Users\Renato Di Gregorio\Documents\Cilentocentrale\Femminella\soprintendenva\240227Primoincontro\20240227_riunion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31" y="3267291"/>
            <a:ext cx="5288111" cy="295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Concludendo la finalità di adesione alla </a:t>
            </a:r>
            <a:r>
              <a:rPr lang="it-IT" sz="3200" b="1" dirty="0" err="1" smtClean="0">
                <a:solidFill>
                  <a:srgbClr val="FFFF00"/>
                </a:solidFill>
              </a:rPr>
              <a:t>Route</a:t>
            </a:r>
            <a:r>
              <a:rPr lang="it-IT" sz="3200" b="1" dirty="0" smtClean="0">
                <a:solidFill>
                  <a:srgbClr val="FFFF00"/>
                </a:solidFill>
              </a:rPr>
              <a:t> of the Olive </a:t>
            </a:r>
            <a:r>
              <a:rPr lang="it-IT" sz="3200" b="1" dirty="0" err="1" smtClean="0">
                <a:solidFill>
                  <a:srgbClr val="FFFF00"/>
                </a:solidFill>
              </a:rPr>
              <a:t>Tree</a:t>
            </a:r>
            <a:r>
              <a:rPr lang="it-IT" sz="3200" b="1" dirty="0" smtClean="0">
                <a:solidFill>
                  <a:srgbClr val="FFFF00"/>
                </a:solidFill>
              </a:rPr>
              <a:t> </a:t>
            </a:r>
            <a:endParaRPr lang="it-IT" sz="3200" b="1" dirty="0">
              <a:solidFill>
                <a:srgbClr val="FFFF00"/>
              </a:solidFill>
            </a:endParaRPr>
          </a:p>
          <a:p>
            <a:endParaRPr lang="it-IT" sz="2400" dirty="0"/>
          </a:p>
          <a:p>
            <a:pPr algn="just"/>
            <a:r>
              <a:rPr lang="it-IT" sz="2400" b="1" dirty="0" smtClean="0"/>
              <a:t>Utiliz</a:t>
            </a:r>
            <a:r>
              <a:rPr lang="it-IT" sz="2400" b="1" dirty="0"/>
              <a:t>z</a:t>
            </a:r>
            <a:r>
              <a:rPr lang="it-IT" sz="2400" b="1" dirty="0" smtClean="0"/>
              <a:t>are l’adesione all’itinerario </a:t>
            </a:r>
            <a:r>
              <a:rPr lang="it-IT" sz="2400" b="1" dirty="0"/>
              <a:t>culturale </a:t>
            </a:r>
            <a:r>
              <a:rPr lang="it-IT" sz="2400" b="1" dirty="0" smtClean="0"/>
              <a:t>europeo </a:t>
            </a:r>
            <a:r>
              <a:rPr lang="it-IT" sz="2400" b="1" dirty="0"/>
              <a:t>«The </a:t>
            </a:r>
            <a:r>
              <a:rPr lang="it-IT" sz="2400" b="1" dirty="0" err="1"/>
              <a:t>Route</a:t>
            </a:r>
            <a:r>
              <a:rPr lang="it-IT" sz="2400" b="1" dirty="0"/>
              <a:t> of Olive </a:t>
            </a:r>
            <a:r>
              <a:rPr lang="it-IT" sz="2400" b="1" dirty="0" err="1"/>
              <a:t>Tree</a:t>
            </a:r>
            <a:r>
              <a:rPr lang="it-IT" sz="2400" b="1" dirty="0" smtClean="0"/>
              <a:t>»</a:t>
            </a:r>
            <a:r>
              <a:rPr lang="it-IT" sz="2400" b="1" dirty="0"/>
              <a:t> </a:t>
            </a:r>
            <a:r>
              <a:rPr lang="it-IT" sz="2400" b="1" dirty="0" smtClean="0"/>
              <a:t>per rinforzare la visibilità </a:t>
            </a:r>
            <a:r>
              <a:rPr lang="it-IT" sz="2400" b="1" dirty="0"/>
              <a:t>europea dei luoghi a tutto vantaggio dello sviluppo del turismo </a:t>
            </a:r>
            <a:r>
              <a:rPr lang="it-IT" sz="2400" b="1" dirty="0" smtClean="0"/>
              <a:t>culturale</a:t>
            </a:r>
            <a:r>
              <a:rPr lang="it-IT" sz="2400" b="1" dirty="0"/>
              <a:t>,</a:t>
            </a:r>
            <a:r>
              <a:rPr lang="it-IT" sz="2400" b="1" dirty="0" smtClean="0"/>
              <a:t> enogastronomico, ambientale, scolastico utilizzando il vasto patrimonio della </a:t>
            </a:r>
            <a:r>
              <a:rPr lang="it-IT" sz="2400" b="1" dirty="0" smtClean="0">
                <a:solidFill>
                  <a:srgbClr val="FFFF00"/>
                </a:solidFill>
              </a:rPr>
              <a:t>coltura degli ulivi  che caratterizza il territorio e sviluppando i «Cammini» che attraversano i luoghi. </a:t>
            </a:r>
          </a:p>
          <a:p>
            <a:pPr algn="just"/>
            <a:endParaRPr lang="it-IT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0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Audizione Consiglio regionale 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29 novembre 2023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Renato Di Gregorio\Documents\Cilentocentrale\Cammarano\231129foto e articolo\221129C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57" y="1411568"/>
            <a:ext cx="3577771" cy="471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2015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Presentazione BMT a Napoli  </a:t>
            </a:r>
          </a:p>
          <a:p>
            <a:pPr algn="ctr"/>
            <a:r>
              <a:rPr lang="it-IT" sz="2400" b="1" smtClean="0">
                <a:solidFill>
                  <a:srgbClr val="FFFF00"/>
                </a:solidFill>
              </a:rPr>
              <a:t>16 </a:t>
            </a:r>
            <a:r>
              <a:rPr lang="it-IT" sz="2400" b="1" dirty="0" smtClean="0">
                <a:solidFill>
                  <a:srgbClr val="FFFF00"/>
                </a:solidFill>
              </a:rPr>
              <a:t>marzo 2024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Renato Di Gregorio\Documents\Cilentocentrale\BMT2024\IMG-20240316-WA0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86" y="1698225"/>
            <a:ext cx="8287656" cy="372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9438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L’obiettivo strategico di fondo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1822156"/>
            <a:ext cx="71529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/>
              <a:t>Dare forza al brand «</a:t>
            </a:r>
            <a:r>
              <a:rPr lang="it-IT" sz="2800" b="1" dirty="0" smtClean="0">
                <a:solidFill>
                  <a:srgbClr val="FFFF00"/>
                </a:solidFill>
              </a:rPr>
              <a:t>GRANDE CILENTO» o «CILENTO» </a:t>
            </a:r>
            <a:r>
              <a:rPr lang="it-IT" sz="2800" b="1" dirty="0" smtClean="0"/>
              <a:t>e farlo diventare un’Area a «</a:t>
            </a:r>
            <a:r>
              <a:rPr lang="it-IT" sz="2800" b="1" dirty="0" smtClean="0">
                <a:solidFill>
                  <a:srgbClr val="FFFF00"/>
                </a:solidFill>
              </a:rPr>
              <a:t>Destinazione Turistica</a:t>
            </a:r>
            <a:r>
              <a:rPr lang="it-IT" sz="2800" b="1" dirty="0" smtClean="0"/>
              <a:t>»  facendo leva sui patrimoni che il territorio «nel suo insieme» possiede pur riconoscendo le peculiarità storiche, geografiche e attrattive delle sue componenti territoriali 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9152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16359" y="578487"/>
            <a:ext cx="89535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800" b="1" dirty="0">
              <a:latin typeface="+mj-lt"/>
              <a:cs typeface="Agenda-Medium"/>
            </a:endParaRPr>
          </a:p>
          <a:p>
            <a:pPr algn="ctr"/>
            <a:r>
              <a:rPr lang="it-IT" sz="2000" b="1" dirty="0" smtClean="0">
                <a:latin typeface="+mj-lt"/>
                <a:cs typeface="Agenda-Medium"/>
              </a:rPr>
              <a:t>C o </a:t>
            </a:r>
            <a:r>
              <a:rPr lang="it-IT" sz="2000" b="1" dirty="0" err="1" smtClean="0">
                <a:latin typeface="+mj-lt"/>
                <a:cs typeface="Agenda-Medium"/>
              </a:rPr>
              <a:t>n</a:t>
            </a:r>
            <a:r>
              <a:rPr lang="it-IT" sz="2000" b="1" dirty="0" smtClean="0">
                <a:latin typeface="+mj-lt"/>
                <a:cs typeface="Agenda-Medium"/>
              </a:rPr>
              <a:t> t a t t i</a:t>
            </a:r>
          </a:p>
          <a:p>
            <a:pPr algn="ctr"/>
            <a:endParaRPr lang="it-IT" sz="2000" b="1" dirty="0" smtClean="0">
              <a:latin typeface="+mj-lt"/>
              <a:cs typeface="Agenda-Medium"/>
            </a:endParaRPr>
          </a:p>
          <a:p>
            <a:pPr algn="ctr"/>
            <a:endParaRPr lang="it-IT" sz="2000" b="1" dirty="0">
              <a:latin typeface="+mj-lt"/>
              <a:cs typeface="Agenda-Medium"/>
            </a:endParaRPr>
          </a:p>
          <a:p>
            <a:pPr algn="ctr"/>
            <a:endParaRPr lang="it-IT" sz="2000" b="1" dirty="0" smtClean="0">
              <a:latin typeface="+mj-lt"/>
              <a:cs typeface="Agenda-Light"/>
            </a:endParaRPr>
          </a:p>
          <a:p>
            <a:pPr algn="ctr"/>
            <a:r>
              <a:rPr lang="it-IT" sz="2000" b="1" dirty="0" err="1" smtClean="0">
                <a:latin typeface="+mj-lt"/>
                <a:cs typeface="Agenda-Light"/>
              </a:rPr>
              <a:t>segreteria@associa</a:t>
            </a:r>
            <a:r>
              <a:rPr lang="en-US" sz="2000" b="1" dirty="0" smtClean="0">
                <a:latin typeface="+mj-lt"/>
                <a:cs typeface="Agenda-Light"/>
              </a:rPr>
              <a:t>zionedeicomunidelcilentocentrale.it</a:t>
            </a:r>
            <a:endParaRPr lang="it-IT" sz="2000" b="1" dirty="0">
              <a:latin typeface="+mj-lt"/>
              <a:cs typeface="Agenda-Light"/>
            </a:endParaRPr>
          </a:p>
          <a:p>
            <a:pPr algn="ctr"/>
            <a:r>
              <a:rPr lang="it-IT" sz="2000" b="1" dirty="0" smtClean="0">
                <a:solidFill>
                  <a:srgbClr val="FFFF00"/>
                </a:solidFill>
                <a:latin typeface="+mj-lt"/>
                <a:cs typeface="Agenda-Light"/>
              </a:rPr>
              <a:t>www.associa</a:t>
            </a:r>
            <a:r>
              <a:rPr lang="en-US" sz="2000" b="1" dirty="0" smtClean="0">
                <a:solidFill>
                  <a:srgbClr val="FFFF00"/>
                </a:solidFill>
                <a:latin typeface="+mj-lt"/>
                <a:cs typeface="Agenda-Light"/>
              </a:rPr>
              <a:t>zionedeicomunidelcilentocentrale.it</a:t>
            </a:r>
          </a:p>
          <a:p>
            <a:pPr algn="ctr"/>
            <a:r>
              <a:rPr lang="en-US" sz="2000" b="1" dirty="0" smtClean="0">
                <a:latin typeface="+mj-lt"/>
                <a:cs typeface="Agenda-Light"/>
              </a:rPr>
              <a:t>Renato Di Gregorio 3355464451</a:t>
            </a:r>
          </a:p>
          <a:p>
            <a:pPr algn="ctr"/>
            <a:r>
              <a:rPr lang="en-US" sz="2000" b="1" dirty="0" smtClean="0">
                <a:latin typeface="+mj-lt"/>
                <a:cs typeface="Agenda-Light"/>
              </a:rPr>
              <a:t>Nicola </a:t>
            </a:r>
            <a:r>
              <a:rPr lang="en-US" sz="2000" b="1" dirty="0" err="1" smtClean="0">
                <a:latin typeface="+mj-lt"/>
                <a:cs typeface="Agenda-Light"/>
              </a:rPr>
              <a:t>Femminella</a:t>
            </a:r>
            <a:r>
              <a:rPr lang="en-US" sz="2000" b="1" dirty="0" smtClean="0">
                <a:latin typeface="+mj-lt"/>
                <a:cs typeface="Agenda-Light"/>
              </a:rPr>
              <a:t> 3463019396</a:t>
            </a:r>
          </a:p>
          <a:p>
            <a:pPr algn="ctr"/>
            <a:r>
              <a:rPr lang="en-US" sz="2000" b="1" dirty="0" err="1" smtClean="0">
                <a:latin typeface="+mj-lt"/>
                <a:cs typeface="Agenda-Light"/>
              </a:rPr>
              <a:t>Giuy</a:t>
            </a:r>
            <a:r>
              <a:rPr lang="en-US" sz="2000" b="1" dirty="0" smtClean="0">
                <a:latin typeface="+mj-lt"/>
                <a:cs typeface="Agenda-Light"/>
              </a:rPr>
              <a:t> </a:t>
            </a:r>
            <a:r>
              <a:rPr lang="en-US" sz="2000" b="1" dirty="0" err="1" smtClean="0">
                <a:latin typeface="+mj-lt"/>
                <a:cs typeface="Agenda-Light"/>
              </a:rPr>
              <a:t>Rinaldi</a:t>
            </a:r>
            <a:r>
              <a:rPr lang="en-US" sz="2000" b="1" dirty="0" smtClean="0">
                <a:latin typeface="+mj-lt"/>
                <a:cs typeface="Agenda-Light"/>
              </a:rPr>
              <a:t> 3407624660</a:t>
            </a:r>
            <a:endParaRPr lang="it-IT" sz="2000" b="1" dirty="0" smtClean="0">
              <a:latin typeface="+mj-lt"/>
              <a:cs typeface="Agenda-Light"/>
            </a:endParaRPr>
          </a:p>
          <a:p>
            <a:pPr algn="ctr"/>
            <a:endParaRPr lang="it-IT" sz="2000" dirty="0" smtClean="0">
              <a:latin typeface="+mj-lt"/>
              <a:cs typeface="Agenda-Light"/>
            </a:endParaRPr>
          </a:p>
          <a:p>
            <a:pPr algn="ctr"/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3600" dirty="0">
              <a:latin typeface="+mj-lt"/>
              <a:cs typeface="Agend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0481759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17940</TotalTime>
  <Words>1172</Words>
  <Application>Microsoft Office PowerPoint</Application>
  <PresentationFormat>Presentazione su schermo (4:3)</PresentationFormat>
  <Paragraphs>154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Carta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Renato Di Gregorio</dc:creator>
  <cp:lastModifiedBy>Renato Di Gregorio</cp:lastModifiedBy>
  <cp:revision>230</cp:revision>
  <dcterms:created xsi:type="dcterms:W3CDTF">2018-12-26T10:05:03Z</dcterms:created>
  <dcterms:modified xsi:type="dcterms:W3CDTF">2024-04-06T04:43:41Z</dcterms:modified>
</cp:coreProperties>
</file>