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autoCompressPictures="0">
  <p:sldMasterIdLst>
    <p:sldMasterId id="2147483720" r:id="rId4"/>
  </p:sldMasterIdLst>
  <p:notesMasterIdLst>
    <p:notesMasterId r:id="rId32"/>
  </p:notesMasterIdLst>
  <p:handoutMasterIdLst>
    <p:handoutMasterId r:id="rId33"/>
  </p:handoutMasterIdLst>
  <p:sldIdLst>
    <p:sldId id="256" r:id="rId5"/>
    <p:sldId id="307" r:id="rId6"/>
    <p:sldId id="347" r:id="rId7"/>
    <p:sldId id="305" r:id="rId8"/>
    <p:sldId id="306" r:id="rId9"/>
    <p:sldId id="346" r:id="rId10"/>
    <p:sldId id="309" r:id="rId11"/>
    <p:sldId id="329" r:id="rId12"/>
    <p:sldId id="313" r:id="rId13"/>
    <p:sldId id="285" r:id="rId14"/>
    <p:sldId id="314" r:id="rId15"/>
    <p:sldId id="327" r:id="rId16"/>
    <p:sldId id="338" r:id="rId17"/>
    <p:sldId id="339" r:id="rId18"/>
    <p:sldId id="340" r:id="rId19"/>
    <p:sldId id="341" r:id="rId20"/>
    <p:sldId id="342" r:id="rId21"/>
    <p:sldId id="317" r:id="rId22"/>
    <p:sldId id="318" r:id="rId23"/>
    <p:sldId id="343" r:id="rId24"/>
    <p:sldId id="326" r:id="rId25"/>
    <p:sldId id="319" r:id="rId26"/>
    <p:sldId id="344" r:id="rId27"/>
    <p:sldId id="345" r:id="rId28"/>
    <p:sldId id="337" r:id="rId29"/>
    <p:sldId id="348" r:id="rId30"/>
    <p:sldId id="297" r:id="rId31"/>
  </p:sldIdLst>
  <p:sldSz cx="12192000" cy="6858000"/>
  <p:notesSz cx="6858000" cy="9144000"/>
  <p:defaultTextStyle>
    <a:defPPr rtl="0">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ore"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96706"/>
    <a:srgbClr val="04291F"/>
    <a:srgbClr val="D2EB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4" d="100"/>
          <a:sy n="64" d="100"/>
        </p:scale>
        <p:origin x="-324" y="-102"/>
      </p:cViewPr>
      <p:guideLst>
        <p:guide orient="horz" pos="2160"/>
        <p:guide pos="3840"/>
      </p:guideLst>
    </p:cSldViewPr>
  </p:slideViewPr>
  <p:notesTextViewPr>
    <p:cViewPr>
      <p:scale>
        <a:sx n="1" d="1"/>
        <a:sy n="1" d="1"/>
      </p:scale>
      <p:origin x="0" y="0"/>
    </p:cViewPr>
  </p:notesTextViewPr>
  <p:notesViewPr>
    <p:cSldViewPr snapToGrid="0">
      <p:cViewPr varScale="1">
        <p:scale>
          <a:sx n="89" d="100"/>
          <a:sy n="89" d="100"/>
        </p:scale>
        <p:origin x="299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xmlns="" id="{A31E7933-A8DF-4F35-ABD9-38F01AAE0FD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xmlns="" id="{C6ADD7D4-A036-47D1-8641-9484CA5D2DC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045455-771D-4CFA-A4C2-F5A7014DCCB3}" type="datetimeFigureOut">
              <a:rPr lang="it-IT" smtClean="0"/>
              <a:t>25/06/2023</a:t>
            </a:fld>
            <a:endParaRPr lang="it-IT"/>
          </a:p>
        </p:txBody>
      </p:sp>
      <p:sp>
        <p:nvSpPr>
          <p:cNvPr id="4" name="Segnaposto piè di pagina 3">
            <a:extLst>
              <a:ext uri="{FF2B5EF4-FFF2-40B4-BE49-F238E27FC236}">
                <a16:creationId xmlns:a16="http://schemas.microsoft.com/office/drawing/2014/main" xmlns="" id="{8B9361EB-E37E-4A41-9198-D52F4A17C2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xmlns="" id="{DA8D6CB4-9961-4642-A8AC-0F4297EE27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02423A-FE01-46EF-9355-C251B2BB72F4}" type="slidenum">
              <a:rPr lang="it-IT" smtClean="0"/>
              <a:t>‹N›</a:t>
            </a:fld>
            <a:endParaRPr lang="it-IT"/>
          </a:p>
        </p:txBody>
      </p:sp>
    </p:spTree>
    <p:extLst>
      <p:ext uri="{BB962C8B-B14F-4D97-AF65-F5344CB8AC3E}">
        <p14:creationId xmlns:p14="http://schemas.microsoft.com/office/powerpoint/2010/main" val="40817216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noProof="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BBEA71-EDF8-495D-B044-461D22A63BB1}" type="datetimeFigureOut">
              <a:rPr lang="it-IT" noProof="0" smtClean="0"/>
              <a:t>25/06/2023</a:t>
            </a:fld>
            <a:endParaRPr lang="it-IT" noProof="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noProof="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noProof="0"/>
              <a:t>Modifica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noProof="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B97009-0A9A-4EBC-AEE8-DA57ACA0C631}" type="slidenum">
              <a:rPr lang="it-IT" noProof="0" smtClean="0"/>
              <a:t>‹N›</a:t>
            </a:fld>
            <a:endParaRPr lang="it-IT" noProof="0"/>
          </a:p>
        </p:txBody>
      </p:sp>
    </p:spTree>
    <p:extLst>
      <p:ext uri="{BB962C8B-B14F-4D97-AF65-F5344CB8AC3E}">
        <p14:creationId xmlns:p14="http://schemas.microsoft.com/office/powerpoint/2010/main" val="151114464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7" name="Rettangolo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8" name="Rettangolo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ctrTitle"/>
          </p:nvPr>
        </p:nvSpPr>
        <p:spPr>
          <a:xfrm>
            <a:off x="2611808" y="3428998"/>
            <a:ext cx="5518066" cy="2268559"/>
          </a:xfrm>
        </p:spPr>
        <p:txBody>
          <a:bodyPr rtlCol="0" anchor="t">
            <a:normAutofit/>
          </a:bodyPr>
          <a:lstStyle>
            <a:lvl1pPr algn="r">
              <a:defRPr sz="6000"/>
            </a:lvl1pPr>
          </a:lstStyle>
          <a:p>
            <a:pPr rtl="0"/>
            <a:r>
              <a:rPr lang="it-IT" smtClean="0"/>
              <a:t>Fare clic per modificare lo stile del titolo</a:t>
            </a:r>
            <a:endParaRPr lang="it-IT" dirty="0"/>
          </a:p>
        </p:txBody>
      </p:sp>
      <p:sp>
        <p:nvSpPr>
          <p:cNvPr id="3" name="Sottotitolo 2"/>
          <p:cNvSpPr>
            <a:spLocks noGrp="1"/>
          </p:cNvSpPr>
          <p:nvPr>
            <p:ph type="subTitle" idx="1"/>
          </p:nvPr>
        </p:nvSpPr>
        <p:spPr>
          <a:xfrm>
            <a:off x="2772274" y="2268786"/>
            <a:ext cx="5357600" cy="1160213"/>
          </a:xfrm>
        </p:spPr>
        <p:txBody>
          <a:bodyPr tIns="0" rtlCol="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it-IT" smtClean="0"/>
              <a:t>Fare clic per modificare lo stile del sottotitolo dello schema</a:t>
            </a:r>
            <a:endParaRPr lang="it-IT" dirty="0"/>
          </a:p>
        </p:txBody>
      </p:sp>
      <p:sp>
        <p:nvSpPr>
          <p:cNvPr id="4" name="Segnaposto data 3"/>
          <p:cNvSpPr>
            <a:spLocks noGrp="1"/>
          </p:cNvSpPr>
          <p:nvPr>
            <p:ph type="dt" sz="half" idx="10"/>
          </p:nvPr>
        </p:nvSpPr>
        <p:spPr/>
        <p:txBody>
          <a:bodyPr rtlCol="0"/>
          <a:lstStyle/>
          <a:p>
            <a:pPr rtl="0"/>
            <a:fld id="{764303E3-D878-4116-BA55-BC47199998B0}" type="datetime1">
              <a:rPr lang="it-IT" smtClean="0"/>
              <a:t>25/06/2023</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Ins="45720" rtlCol="0"/>
          <a:lstStyle/>
          <a:p>
            <a:pPr rtl="0"/>
            <a:fld id="{6D22F896-40B5-4ADD-8801-0D06FADFA095}" type="slidenum">
              <a:rPr lang="it-IT" smtClean="0"/>
              <a:t>‹N›</a:t>
            </a:fld>
            <a:endParaRPr lang="it-IT" dirty="0"/>
          </a:p>
        </p:txBody>
      </p:sp>
      <p:sp>
        <p:nvSpPr>
          <p:cNvPr id="13" name="Casella di testo 12"/>
          <p:cNvSpPr txBox="1"/>
          <p:nvPr/>
        </p:nvSpPr>
        <p:spPr>
          <a:xfrm>
            <a:off x="2191282" y="3262852"/>
            <a:ext cx="415636" cy="461665"/>
          </a:xfrm>
          <a:prstGeom prst="rect">
            <a:avLst/>
          </a:prstGeom>
          <a:noFill/>
        </p:spPr>
        <p:txBody>
          <a:bodyPr wrap="square" rtlCol="0">
            <a:spAutoFit/>
          </a:bodyPr>
          <a:lstStyle/>
          <a:p>
            <a:pPr algn="r" rtl="0"/>
            <a:r>
              <a:rPr lang="it-IT" sz="2400">
                <a:solidFill>
                  <a:schemeClr val="accent6"/>
                </a:solidFill>
                <a:latin typeface="Wingdings 3" panose="05040102010807070707" pitchFamily="18" charset="2"/>
              </a:rPr>
              <a:t>z</a:t>
            </a:r>
            <a:endParaRPr lang="it-IT"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45159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9" name="Rettangolo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9" name="Rettangolo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p:txBody>
          <a:bodyPr rtlCol="0"/>
          <a:lstStyle/>
          <a:p>
            <a:pPr rtl="0"/>
            <a:r>
              <a:rPr lang="it-IT" smtClean="0"/>
              <a:t>Fare clic per modificare lo stile del titolo</a:t>
            </a:r>
            <a:endParaRPr lang="it-IT" dirty="0"/>
          </a:p>
        </p:txBody>
      </p:sp>
      <p:sp>
        <p:nvSpPr>
          <p:cNvPr id="3" name="Segnaposto contenuto 2"/>
          <p:cNvSpPr>
            <a:spLocks noGrp="1"/>
          </p:cNvSpPr>
          <p:nvPr>
            <p:ph idx="1"/>
          </p:nvPr>
        </p:nvSpPr>
        <p:spPr/>
        <p:txBody>
          <a:bodyPr rtlCol="0" anchor="ctr"/>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data 3"/>
          <p:cNvSpPr>
            <a:spLocks noGrp="1"/>
          </p:cNvSpPr>
          <p:nvPr>
            <p:ph type="dt" sz="half" idx="10"/>
          </p:nvPr>
        </p:nvSpPr>
        <p:spPr/>
        <p:txBody>
          <a:bodyPr rtlCol="0"/>
          <a:lstStyle/>
          <a:p>
            <a:pPr rtl="0"/>
            <a:fld id="{45AA5DCA-ADDE-4990-B7E0-45404BDB5C7B}" type="datetime1">
              <a:rPr lang="it-IT" smtClean="0"/>
              <a:t>25/06/2023</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
        <p:nvSpPr>
          <p:cNvPr id="7" name="Casella di testo 6"/>
          <p:cNvSpPr txBox="1"/>
          <p:nvPr/>
        </p:nvSpPr>
        <p:spPr>
          <a:xfrm>
            <a:off x="2194943" y="641225"/>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188430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4" name="Rettangolo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5" name="Rettangolo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1" name="Casella di testo 10"/>
          <p:cNvSpPr txBox="1"/>
          <p:nvPr/>
        </p:nvSpPr>
        <p:spPr>
          <a:xfrm>
            <a:off x="2191843" y="2962586"/>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2609873" y="3147254"/>
            <a:ext cx="7956560" cy="1424746"/>
          </a:xfrm>
        </p:spPr>
        <p:txBody>
          <a:bodyPr rtlCol="0" anchor="t">
            <a:normAutofit/>
          </a:bodyPr>
          <a:lstStyle>
            <a:lvl1pPr algn="r">
              <a:defRPr sz="3200"/>
            </a:lvl1pPr>
          </a:lstStyle>
          <a:p>
            <a:pPr rtl="0"/>
            <a:r>
              <a:rPr lang="it-IT" smtClean="0"/>
              <a:t>Fare clic per modificare lo stile del titolo</a:t>
            </a:r>
            <a:endParaRPr lang="it-IT" dirty="0"/>
          </a:p>
        </p:txBody>
      </p:sp>
      <p:sp>
        <p:nvSpPr>
          <p:cNvPr id="3" name="Segnaposto testo 2"/>
          <p:cNvSpPr>
            <a:spLocks noGrp="1"/>
          </p:cNvSpPr>
          <p:nvPr>
            <p:ph type="body" idx="1" hasCustomPrompt="1"/>
          </p:nvPr>
        </p:nvSpPr>
        <p:spPr>
          <a:xfrm>
            <a:off x="2773968" y="2268786"/>
            <a:ext cx="7791931" cy="878468"/>
          </a:xfrm>
        </p:spPr>
        <p:txBody>
          <a:bodyPr tIns="0" rtlCol="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it-IT"/>
              <a:t>Modificare gli stili del testo dello schema</a:t>
            </a:r>
            <a:endParaRPr lang="it-IT" dirty="0"/>
          </a:p>
        </p:txBody>
      </p:sp>
      <p:sp>
        <p:nvSpPr>
          <p:cNvPr id="4" name="Segnaposto data 3"/>
          <p:cNvSpPr>
            <a:spLocks noGrp="1"/>
          </p:cNvSpPr>
          <p:nvPr>
            <p:ph type="dt" sz="half" idx="10"/>
          </p:nvPr>
        </p:nvSpPr>
        <p:spPr/>
        <p:txBody>
          <a:bodyPr rtlCol="0"/>
          <a:lstStyle/>
          <a:p>
            <a:pPr rtl="0"/>
            <a:fld id="{A69230BB-C101-446A-BD7E-60CEADEF576F}" type="datetime1">
              <a:rPr lang="it-IT" smtClean="0"/>
              <a:t>25/06/2023</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4248092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6" name="Rettangolo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7" name="Rettangolo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a:xfrm>
            <a:off x="2609873" y="805817"/>
            <a:ext cx="7950984" cy="1081705"/>
          </a:xfrm>
        </p:spPr>
        <p:txBody>
          <a:bodyPr rtlCol="0"/>
          <a:lstStyle/>
          <a:p>
            <a:pPr rtl="0"/>
            <a:r>
              <a:rPr lang="it-IT" smtClean="0"/>
              <a:t>Fare clic per modificare lo stile del titolo</a:t>
            </a:r>
            <a:endParaRPr lang="it-IT" dirty="0"/>
          </a:p>
        </p:txBody>
      </p:sp>
      <p:sp>
        <p:nvSpPr>
          <p:cNvPr id="3" name="Segnaposto contenuto 2"/>
          <p:cNvSpPr>
            <a:spLocks noGrp="1"/>
          </p:cNvSpPr>
          <p:nvPr>
            <p:ph sz="half" idx="1"/>
          </p:nvPr>
        </p:nvSpPr>
        <p:spPr>
          <a:xfrm>
            <a:off x="2605374" y="2052116"/>
            <a:ext cx="3891960" cy="3997828"/>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contenuto 3"/>
          <p:cNvSpPr>
            <a:spLocks noGrp="1"/>
          </p:cNvSpPr>
          <p:nvPr>
            <p:ph sz="half" idx="2"/>
          </p:nvPr>
        </p:nvSpPr>
        <p:spPr>
          <a:xfrm>
            <a:off x="6666636" y="2052114"/>
            <a:ext cx="3894222" cy="3997829"/>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5" name="Segnaposto data 4"/>
          <p:cNvSpPr>
            <a:spLocks noGrp="1"/>
          </p:cNvSpPr>
          <p:nvPr>
            <p:ph type="dt" sz="half" idx="10"/>
          </p:nvPr>
        </p:nvSpPr>
        <p:spPr/>
        <p:txBody>
          <a:bodyPr rtlCol="0"/>
          <a:lstStyle/>
          <a:p>
            <a:pPr rtl="0"/>
            <a:fld id="{3C697B0E-ADA0-42F9-961B-66A15BF31441}" type="datetime1">
              <a:rPr lang="it-IT" smtClean="0"/>
              <a:t>25/06/2023</a:t>
            </a:fld>
            <a:endParaRPr lang="it-IT" dirty="0"/>
          </a:p>
        </p:txBody>
      </p:sp>
      <p:sp>
        <p:nvSpPr>
          <p:cNvPr id="6" name="Segnaposto piè di pagina 5"/>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7" name="Segnaposto numero diapositiva 6"/>
          <p:cNvSpPr>
            <a:spLocks noGrp="1"/>
          </p:cNvSpPr>
          <p:nvPr>
            <p:ph type="sldNum" sz="quarter" idx="12"/>
          </p:nvPr>
        </p:nvSpPr>
        <p:spPr/>
        <p:txBody>
          <a:bodyPr rtlCol="0"/>
          <a:lstStyle/>
          <a:p>
            <a:pPr rtl="0"/>
            <a:fld id="{6D22F896-40B5-4ADD-8801-0D06FADFA095}" type="slidenum">
              <a:rPr lang="it-IT" smtClean="0"/>
              <a:t>‹N›</a:t>
            </a:fld>
            <a:endParaRPr lang="it-IT" dirty="0"/>
          </a:p>
        </p:txBody>
      </p:sp>
      <p:sp>
        <p:nvSpPr>
          <p:cNvPr id="10" name="Casella di testo 9"/>
          <p:cNvSpPr txBox="1"/>
          <p:nvPr/>
        </p:nvSpPr>
        <p:spPr>
          <a:xfrm>
            <a:off x="2196172" y="641223"/>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389104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0" name="Rettangolo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1" name="Rettangolo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2" name="Casella di testo 11"/>
          <p:cNvSpPr txBox="1"/>
          <p:nvPr/>
        </p:nvSpPr>
        <p:spPr>
          <a:xfrm>
            <a:off x="2193650" y="636424"/>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2609873" y="805818"/>
            <a:ext cx="7956560" cy="1078348"/>
          </a:xfrm>
        </p:spPr>
        <p:txBody>
          <a:bodyPr rtlCol="0"/>
          <a:lstStyle/>
          <a:p>
            <a:pPr rtl="0"/>
            <a:r>
              <a:rPr lang="it-IT" smtClean="0"/>
              <a:t>Fare clic per modificare lo stile del titolo</a:t>
            </a:r>
            <a:endParaRPr lang="it-IT" dirty="0"/>
          </a:p>
        </p:txBody>
      </p:sp>
      <p:sp>
        <p:nvSpPr>
          <p:cNvPr id="3" name="Segnaposto testo 2"/>
          <p:cNvSpPr>
            <a:spLocks noGrp="1"/>
          </p:cNvSpPr>
          <p:nvPr>
            <p:ph type="body" idx="1"/>
          </p:nvPr>
        </p:nvSpPr>
        <p:spPr>
          <a:xfrm>
            <a:off x="2609285" y="2052115"/>
            <a:ext cx="3896467" cy="713818"/>
          </a:xfrm>
        </p:spPr>
        <p:txBody>
          <a:bodyPr rtlCol="0"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smtClean="0"/>
              <a:t>Fare clic per modificare stili del testo dello schema</a:t>
            </a:r>
          </a:p>
        </p:txBody>
      </p:sp>
      <p:sp>
        <p:nvSpPr>
          <p:cNvPr id="4" name="Segnaposto contenuto 3"/>
          <p:cNvSpPr>
            <a:spLocks noGrp="1"/>
          </p:cNvSpPr>
          <p:nvPr>
            <p:ph sz="half" idx="2"/>
          </p:nvPr>
        </p:nvSpPr>
        <p:spPr>
          <a:xfrm>
            <a:off x="2609285" y="2851331"/>
            <a:ext cx="3893623" cy="3071434"/>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5" name="Segnaposto testo 4"/>
          <p:cNvSpPr>
            <a:spLocks noGrp="1"/>
          </p:cNvSpPr>
          <p:nvPr>
            <p:ph type="body" sz="quarter" idx="3"/>
          </p:nvPr>
        </p:nvSpPr>
        <p:spPr>
          <a:xfrm>
            <a:off x="6666634" y="2052115"/>
            <a:ext cx="3899798" cy="713818"/>
          </a:xfrm>
        </p:spPr>
        <p:txBody>
          <a:bodyPr rtlCol="0"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smtClean="0"/>
              <a:t>Fare clic per modificare stili del testo dello schema</a:t>
            </a:r>
          </a:p>
        </p:txBody>
      </p:sp>
      <p:sp>
        <p:nvSpPr>
          <p:cNvPr id="6" name="Segnaposto contenuto 5"/>
          <p:cNvSpPr>
            <a:spLocks noGrp="1"/>
          </p:cNvSpPr>
          <p:nvPr>
            <p:ph sz="quarter" idx="4"/>
          </p:nvPr>
        </p:nvSpPr>
        <p:spPr>
          <a:xfrm>
            <a:off x="6666635" y="2851331"/>
            <a:ext cx="3899798" cy="3071434"/>
          </a:xfrm>
        </p:spPr>
        <p:txBody>
          <a:bodyPr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7" name="Segnaposto data 6"/>
          <p:cNvSpPr>
            <a:spLocks noGrp="1"/>
          </p:cNvSpPr>
          <p:nvPr>
            <p:ph type="dt" sz="half" idx="10"/>
          </p:nvPr>
        </p:nvSpPr>
        <p:spPr/>
        <p:txBody>
          <a:bodyPr rtlCol="0"/>
          <a:lstStyle/>
          <a:p>
            <a:pPr rtl="0"/>
            <a:fld id="{E367E876-F4DD-416A-AA13-7B77F95EF1BF}" type="datetime1">
              <a:rPr lang="it-IT" smtClean="0"/>
              <a:t>25/06/2023</a:t>
            </a:fld>
            <a:endParaRPr lang="it-IT" dirty="0"/>
          </a:p>
        </p:txBody>
      </p:sp>
      <p:sp>
        <p:nvSpPr>
          <p:cNvPr id="8" name="Segnaposto piè di pagina 7"/>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9" name="Segnaposto numero diapositiva 8"/>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403078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13" name="Rettangolo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4" name="Rettangolo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p:txBody>
          <a:bodyPr rtlCol="0"/>
          <a:lstStyle/>
          <a:p>
            <a:pPr rtl="0"/>
            <a:r>
              <a:rPr lang="it-IT" smtClean="0"/>
              <a:t>Fare clic per modificare lo stile del titolo</a:t>
            </a:r>
            <a:endParaRPr lang="it-IT" dirty="0"/>
          </a:p>
        </p:txBody>
      </p:sp>
      <p:sp>
        <p:nvSpPr>
          <p:cNvPr id="3" name="Segnaposto data 2"/>
          <p:cNvSpPr>
            <a:spLocks noGrp="1"/>
          </p:cNvSpPr>
          <p:nvPr>
            <p:ph type="dt" sz="half" idx="10"/>
          </p:nvPr>
        </p:nvSpPr>
        <p:spPr/>
        <p:txBody>
          <a:bodyPr rtlCol="0"/>
          <a:lstStyle/>
          <a:p>
            <a:pPr rtl="0"/>
            <a:fld id="{7C58954C-2FCE-44D4-8152-BF2A73D823F5}" type="datetime1">
              <a:rPr lang="it-IT" smtClean="0"/>
              <a:t>25/06/2023</a:t>
            </a:fld>
            <a:endParaRPr lang="it-IT" dirty="0"/>
          </a:p>
        </p:txBody>
      </p:sp>
      <p:sp>
        <p:nvSpPr>
          <p:cNvPr id="4" name="Segnaposto piè di pagina 3"/>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5" name="Segnaposto numero diapositiva 4"/>
          <p:cNvSpPr>
            <a:spLocks noGrp="1"/>
          </p:cNvSpPr>
          <p:nvPr>
            <p:ph type="sldNum" sz="quarter" idx="12"/>
          </p:nvPr>
        </p:nvSpPr>
        <p:spPr/>
        <p:txBody>
          <a:bodyPr rtlCol="0"/>
          <a:lstStyle/>
          <a:p>
            <a:pPr rtl="0"/>
            <a:fld id="{6D22F896-40B5-4ADD-8801-0D06FADFA095}" type="slidenum">
              <a:rPr lang="it-IT" smtClean="0"/>
              <a:t>‹N›</a:t>
            </a:fld>
            <a:endParaRPr lang="it-IT" dirty="0"/>
          </a:p>
        </p:txBody>
      </p:sp>
      <p:sp>
        <p:nvSpPr>
          <p:cNvPr id="8" name="Casella di testo 7"/>
          <p:cNvSpPr txBox="1"/>
          <p:nvPr/>
        </p:nvSpPr>
        <p:spPr>
          <a:xfrm>
            <a:off x="2196172" y="641226"/>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064456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12" name="Rettangolo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3" name="Rettangolo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Segnaposto data 1"/>
          <p:cNvSpPr>
            <a:spLocks noGrp="1"/>
          </p:cNvSpPr>
          <p:nvPr>
            <p:ph type="dt" sz="half" idx="10"/>
          </p:nvPr>
        </p:nvSpPr>
        <p:spPr/>
        <p:txBody>
          <a:bodyPr rtlCol="0"/>
          <a:lstStyle/>
          <a:p>
            <a:pPr rtl="0"/>
            <a:fld id="{DD7A6AF6-1FB2-4A54-BDED-FCB69DB0B798}" type="datetime1">
              <a:rPr lang="it-IT" smtClean="0"/>
              <a:t>25/06/2023</a:t>
            </a:fld>
            <a:endParaRPr lang="it-IT" dirty="0"/>
          </a:p>
        </p:txBody>
      </p:sp>
      <p:sp>
        <p:nvSpPr>
          <p:cNvPr id="3" name="Segnaposto piè di pagina 2"/>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4" name="Segnaposto numero diapositiva 3"/>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290198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5" name="Rettangolo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6" name="Rettangolo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0" name="Casella di testo 9"/>
          <p:cNvSpPr txBox="1"/>
          <p:nvPr/>
        </p:nvSpPr>
        <p:spPr>
          <a:xfrm>
            <a:off x="1554154" y="1127550"/>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1970323" y="1282451"/>
            <a:ext cx="2664361" cy="1903241"/>
          </a:xfrm>
        </p:spPr>
        <p:txBody>
          <a:bodyPr rtlCol="0" anchor="b">
            <a:normAutofit/>
          </a:bodyPr>
          <a:lstStyle>
            <a:lvl1pPr algn="l">
              <a:defRPr sz="2400"/>
            </a:lvl1pPr>
          </a:lstStyle>
          <a:p>
            <a:pPr rtl="0"/>
            <a:r>
              <a:rPr lang="it-IT" smtClean="0"/>
              <a:t>Fare clic per modificare lo stile del titolo</a:t>
            </a:r>
            <a:endParaRPr lang="it-IT" dirty="0"/>
          </a:p>
        </p:txBody>
      </p:sp>
      <p:sp>
        <p:nvSpPr>
          <p:cNvPr id="3" name="Segnaposto contenuto 2"/>
          <p:cNvSpPr>
            <a:spLocks noGrp="1"/>
          </p:cNvSpPr>
          <p:nvPr>
            <p:ph idx="1"/>
          </p:nvPr>
        </p:nvSpPr>
        <p:spPr>
          <a:xfrm>
            <a:off x="5120154" y="805818"/>
            <a:ext cx="5446278" cy="5244126"/>
          </a:xfrm>
        </p:spPr>
        <p:txBody>
          <a:bodyPr rtlCol="0" anchor="ctr"/>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testo 3"/>
          <p:cNvSpPr>
            <a:spLocks noGrp="1"/>
          </p:cNvSpPr>
          <p:nvPr>
            <p:ph type="body" sz="half" idx="2"/>
          </p:nvPr>
        </p:nvSpPr>
        <p:spPr>
          <a:xfrm>
            <a:off x="1970322" y="3186154"/>
            <a:ext cx="2664361" cy="2386397"/>
          </a:xfrm>
        </p:spPr>
        <p:txBody>
          <a:bodyPr rtlCol="0"/>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it-IT" smtClean="0"/>
              <a:t>Fare clic per modificare stili del testo dello schema</a:t>
            </a:r>
          </a:p>
        </p:txBody>
      </p:sp>
      <p:sp>
        <p:nvSpPr>
          <p:cNvPr id="5" name="Segnaposto data 4"/>
          <p:cNvSpPr>
            <a:spLocks noGrp="1"/>
          </p:cNvSpPr>
          <p:nvPr>
            <p:ph type="dt" sz="half" idx="10"/>
          </p:nvPr>
        </p:nvSpPr>
        <p:spPr/>
        <p:txBody>
          <a:bodyPr rtlCol="0"/>
          <a:lstStyle/>
          <a:p>
            <a:pPr rtl="0"/>
            <a:fld id="{44FC89F6-0E40-4B96-92F8-06C6FE51CC2A}" type="datetime1">
              <a:rPr lang="it-IT" smtClean="0"/>
              <a:t>25/06/2023</a:t>
            </a:fld>
            <a:endParaRPr lang="it-IT" dirty="0"/>
          </a:p>
        </p:txBody>
      </p:sp>
      <p:sp>
        <p:nvSpPr>
          <p:cNvPr id="6" name="Segnaposto piè di pagina 5"/>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7" name="Segnaposto numero diapositiva 6"/>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469722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19" name="Rettangolo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0" name="Rettangolo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3" name="Segnaposto immagine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rtlCol="0"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smtClean="0"/>
              <a:t>Fare clic sull'icona per inserire un'immagine</a:t>
            </a:r>
            <a:endParaRPr lang="it-IT" dirty="0"/>
          </a:p>
        </p:txBody>
      </p:sp>
      <p:sp>
        <p:nvSpPr>
          <p:cNvPr id="10" name="Casella di testo 9"/>
          <p:cNvSpPr txBox="1"/>
          <p:nvPr/>
        </p:nvSpPr>
        <p:spPr>
          <a:xfrm>
            <a:off x="1554686" y="1127550"/>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1971241" y="1282452"/>
            <a:ext cx="3970986" cy="1900473"/>
          </a:xfrm>
        </p:spPr>
        <p:txBody>
          <a:bodyPr rtlCol="0" anchor="b">
            <a:normAutofit/>
          </a:bodyPr>
          <a:lstStyle>
            <a:lvl1pPr algn="l">
              <a:defRPr sz="3200"/>
            </a:lvl1pPr>
          </a:lstStyle>
          <a:p>
            <a:pPr rtl="0"/>
            <a:r>
              <a:rPr lang="it-IT" smtClean="0"/>
              <a:t>Fare clic per modificare lo stile del titolo</a:t>
            </a:r>
            <a:endParaRPr lang="it-IT" dirty="0"/>
          </a:p>
        </p:txBody>
      </p:sp>
      <p:sp>
        <p:nvSpPr>
          <p:cNvPr id="4" name="Segnaposto testo 3"/>
          <p:cNvSpPr>
            <a:spLocks noGrp="1"/>
          </p:cNvSpPr>
          <p:nvPr>
            <p:ph type="body" sz="half" idx="2"/>
          </p:nvPr>
        </p:nvSpPr>
        <p:spPr>
          <a:xfrm>
            <a:off x="1970322" y="3182928"/>
            <a:ext cx="3971874" cy="2386394"/>
          </a:xfrm>
        </p:spPr>
        <p:txBody>
          <a:bodyPr rtlCol="0">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it-IT" smtClean="0"/>
              <a:t>Fare clic per modificare stili del testo dello schema</a:t>
            </a:r>
          </a:p>
        </p:txBody>
      </p:sp>
      <p:sp>
        <p:nvSpPr>
          <p:cNvPr id="5" name="Segnaposto data 4"/>
          <p:cNvSpPr>
            <a:spLocks noGrp="1"/>
          </p:cNvSpPr>
          <p:nvPr>
            <p:ph type="dt" sz="half" idx="10"/>
          </p:nvPr>
        </p:nvSpPr>
        <p:spPr/>
        <p:txBody>
          <a:bodyPr rtlCol="0"/>
          <a:lstStyle/>
          <a:p>
            <a:pPr rtl="0"/>
            <a:fld id="{C31D773D-B082-4280-A103-CEE1B0384589}" type="datetime1">
              <a:rPr lang="it-IT" smtClean="0"/>
              <a:t>25/06/2023</a:t>
            </a:fld>
            <a:endParaRPr lang="it-IT" dirty="0"/>
          </a:p>
        </p:txBody>
      </p:sp>
      <p:sp>
        <p:nvSpPr>
          <p:cNvPr id="6" name="Segnaposto piè di pagina 5"/>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7" name="Segnaposto numero diapositiva 6"/>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1567214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14" name="Rettangolo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5" name="Rettangolo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9" name="Casella di testo 8"/>
          <p:cNvSpPr txBox="1"/>
          <p:nvPr/>
        </p:nvSpPr>
        <p:spPr>
          <a:xfrm>
            <a:off x="2194236" y="641225"/>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1"/>
          <p:cNvSpPr>
            <a:spLocks noGrp="1"/>
          </p:cNvSpPr>
          <p:nvPr>
            <p:ph type="title"/>
          </p:nvPr>
        </p:nvSpPr>
        <p:spPr>
          <a:xfrm>
            <a:off x="2611808" y="808056"/>
            <a:ext cx="7954091" cy="1077229"/>
          </a:xfrm>
        </p:spPr>
        <p:txBody>
          <a:bodyPr rtlCol="0"/>
          <a:lstStyle/>
          <a:p>
            <a:pPr rtl="0"/>
            <a:r>
              <a:rPr lang="it-IT" smtClean="0"/>
              <a:t>Fare clic per modificare lo stile del titolo</a:t>
            </a:r>
            <a:endParaRPr lang="it-IT" dirty="0"/>
          </a:p>
        </p:txBody>
      </p:sp>
      <p:sp>
        <p:nvSpPr>
          <p:cNvPr id="3" name="Segnaposto testo verticale 2"/>
          <p:cNvSpPr>
            <a:spLocks noGrp="1"/>
          </p:cNvSpPr>
          <p:nvPr>
            <p:ph type="body" orient="vert" idx="1"/>
          </p:nvPr>
        </p:nvSpPr>
        <p:spPr/>
        <p:txBody>
          <a:bodyPr vert="eaVert"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data 3"/>
          <p:cNvSpPr>
            <a:spLocks noGrp="1"/>
          </p:cNvSpPr>
          <p:nvPr>
            <p:ph type="dt" sz="half" idx="10"/>
          </p:nvPr>
        </p:nvSpPr>
        <p:spPr/>
        <p:txBody>
          <a:bodyPr rtlCol="0"/>
          <a:lstStyle/>
          <a:p>
            <a:pPr rtl="0"/>
            <a:fld id="{DEBB92F9-6B13-43F2-AF47-0F435C71C547}" type="datetime1">
              <a:rPr lang="it-IT" smtClean="0"/>
              <a:t>25/06/2023</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363923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15" name="Rettangolo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6" name="Rettangolo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9" name="Casella di testo 8"/>
          <p:cNvSpPr txBox="1"/>
          <p:nvPr/>
        </p:nvSpPr>
        <p:spPr>
          <a:xfrm rot="5400000">
            <a:off x="10337141" y="416061"/>
            <a:ext cx="415636" cy="369332"/>
          </a:xfrm>
          <a:prstGeom prst="rect">
            <a:avLst/>
          </a:prstGeom>
          <a:noFill/>
        </p:spPr>
        <p:txBody>
          <a:bodyPr wrap="square" rtlCol="0">
            <a:spAutoFit/>
          </a:bodyPr>
          <a:lstStyle/>
          <a:p>
            <a:pPr algn="r" rtl="0"/>
            <a:r>
              <a:rPr lang="it-IT" sz="1800">
                <a:solidFill>
                  <a:schemeClr val="accent6"/>
                </a:solidFill>
                <a:latin typeface="Wingdings 3" panose="05040102010807070707" pitchFamily="18" charset="2"/>
              </a:rPr>
              <a:t>z</a:t>
            </a:r>
            <a:endParaRPr lang="it-IT" sz="1000" dirty="0">
              <a:solidFill>
                <a:schemeClr val="accent6"/>
              </a:solidFill>
              <a:latin typeface="MS Shell Dlg 2" panose="020B0604030504040204" pitchFamily="34" charset="0"/>
            </a:endParaRPr>
          </a:p>
        </p:txBody>
      </p:sp>
      <p:sp>
        <p:nvSpPr>
          <p:cNvPr id="2" name="Titolo verticale 1"/>
          <p:cNvSpPr>
            <a:spLocks noGrp="1"/>
          </p:cNvSpPr>
          <p:nvPr>
            <p:ph type="title" orient="vert"/>
          </p:nvPr>
        </p:nvSpPr>
        <p:spPr>
          <a:xfrm>
            <a:off x="9239380" y="805818"/>
            <a:ext cx="1326519" cy="5244126"/>
          </a:xfrm>
        </p:spPr>
        <p:txBody>
          <a:bodyPr vert="eaVert" rtlCol="0"/>
          <a:lstStyle>
            <a:lvl1pPr algn="l">
              <a:defRPr/>
            </a:lvl1pPr>
          </a:lstStyle>
          <a:p>
            <a:pPr rtl="0"/>
            <a:r>
              <a:rPr lang="it-IT" smtClean="0"/>
              <a:t>Fare clic per modificare lo stile del titolo</a:t>
            </a:r>
            <a:endParaRPr lang="it-IT" dirty="0"/>
          </a:p>
        </p:txBody>
      </p:sp>
      <p:sp>
        <p:nvSpPr>
          <p:cNvPr id="3" name="Segnaposto testo verticale 2"/>
          <p:cNvSpPr>
            <a:spLocks noGrp="1"/>
          </p:cNvSpPr>
          <p:nvPr>
            <p:ph type="body" orient="vert" idx="1"/>
          </p:nvPr>
        </p:nvSpPr>
        <p:spPr>
          <a:xfrm>
            <a:off x="2608751" y="970410"/>
            <a:ext cx="6466903" cy="5079534"/>
          </a:xfrm>
        </p:spPr>
        <p:txBody>
          <a:bodyPr vert="eaVert" rtlCol="0"/>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data 3"/>
          <p:cNvSpPr>
            <a:spLocks noGrp="1"/>
          </p:cNvSpPr>
          <p:nvPr>
            <p:ph type="dt" sz="half" idx="10"/>
          </p:nvPr>
        </p:nvSpPr>
        <p:spPr/>
        <p:txBody>
          <a:bodyPr rtlCol="0"/>
          <a:lstStyle/>
          <a:p>
            <a:pPr rtl="0"/>
            <a:fld id="{DB9274B3-7213-4EDB-8985-D3466F123600}" type="datetime1">
              <a:rPr lang="it-IT" smtClean="0"/>
              <a:t>25/06/2023</a:t>
            </a:fld>
            <a:endParaRPr lang="it-IT" dirty="0"/>
          </a:p>
        </p:txBody>
      </p:sp>
      <p:sp>
        <p:nvSpPr>
          <p:cNvPr id="5" name="Segnaposto piè di pagina 4"/>
          <p:cNvSpPr>
            <a:spLocks noGrp="1"/>
          </p:cNvSpPr>
          <p:nvPr>
            <p:ph type="ftr" sz="quarter" idx="11"/>
          </p:nvPr>
        </p:nvSpPr>
        <p:spPr/>
        <p:txBody>
          <a:bodyPr rtlCol="0"/>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12"/>
          </p:nvPr>
        </p:nvSpPr>
        <p:spPr/>
        <p:txBody>
          <a:bodyPr rtlCol="0"/>
          <a:lstStyle/>
          <a:p>
            <a:pPr rtl="0"/>
            <a:fld id="{6D22F896-40B5-4ADD-8801-0D06FADFA095}" type="slidenum">
              <a:rPr lang="it-IT" smtClean="0"/>
              <a:t>‹N›</a:t>
            </a:fld>
            <a:endParaRPr lang="it-IT" dirty="0"/>
          </a:p>
        </p:txBody>
      </p:sp>
    </p:spTree>
    <p:extLst>
      <p:ext uri="{BB962C8B-B14F-4D97-AF65-F5344CB8AC3E}">
        <p14:creationId xmlns:p14="http://schemas.microsoft.com/office/powerpoint/2010/main" val="2430049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Immagine 17"/>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2831794" y="2105202"/>
            <a:ext cx="9360205" cy="4752798"/>
          </a:xfrm>
          <a:prstGeom prst="rect">
            <a:avLst/>
          </a:prstGeom>
        </p:spPr>
      </p:pic>
      <p:pic>
        <p:nvPicPr>
          <p:cNvPr id="15" name="Immagine 14"/>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0" y="0"/>
            <a:ext cx="12189867" cy="6858000"/>
          </a:xfrm>
          <a:prstGeom prst="rect">
            <a:avLst/>
          </a:prstGeom>
        </p:spPr>
      </p:pic>
      <p:sp>
        <p:nvSpPr>
          <p:cNvPr id="8" name="Rettangolo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Segnaposto titolo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pPr rtl="0"/>
            <a:r>
              <a:rPr lang="it-IT"/>
              <a:t>Fare clic per modificare lo stile del titolo</a:t>
            </a:r>
            <a:endParaRPr lang="it-IT" dirty="0"/>
          </a:p>
        </p:txBody>
      </p:sp>
      <p:sp>
        <p:nvSpPr>
          <p:cNvPr id="3" name="Segnaposto testo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rtl="0"/>
            <a:r>
              <a:rPr lang="it-IT"/>
              <a:t>Modifica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p>
          <a:p>
            <a:pPr lvl="5" rtl="0"/>
            <a:r>
              <a:rPr lang="it-IT"/>
              <a:t>Sesto livello</a:t>
            </a:r>
          </a:p>
          <a:p>
            <a:pPr lvl="6" rtl="0"/>
            <a:r>
              <a:rPr lang="it-IT"/>
              <a:t>Settimo livello</a:t>
            </a:r>
          </a:p>
          <a:p>
            <a:pPr lvl="7" rtl="0"/>
            <a:r>
              <a:rPr lang="it-IT"/>
              <a:t>Ottavo livello</a:t>
            </a:r>
          </a:p>
          <a:p>
            <a:pPr lvl="8" rtl="0"/>
            <a:r>
              <a:rPr lang="it-IT"/>
              <a:t>Nono livello</a:t>
            </a:r>
            <a:endParaRPr lang="it-IT" dirty="0"/>
          </a:p>
        </p:txBody>
      </p:sp>
      <p:sp>
        <p:nvSpPr>
          <p:cNvPr id="4" name="Segnaposto data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pPr rtl="0"/>
            <a:fld id="{DFE1BCEE-1ECA-40C5-A488-6F7B7F22BAD3}" type="datetime1">
              <a:rPr lang="it-IT" smtClean="0"/>
              <a:t>25/06/2023</a:t>
            </a:fld>
            <a:endParaRPr lang="it-IT" dirty="0"/>
          </a:p>
        </p:txBody>
      </p:sp>
      <p:sp>
        <p:nvSpPr>
          <p:cNvPr id="5" name="Segnaposto piè di pagina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pPr rtl="0"/>
            <a:r>
              <a:rPr lang="it-IT" smtClean="0"/>
              <a:t>Ergonomia dei Cammini e Formazione di R. Di Gregorio - 25 settembre 2021</a:t>
            </a:r>
            <a:endParaRPr lang="it-IT" dirty="0"/>
          </a:p>
        </p:txBody>
      </p:sp>
      <p:sp>
        <p:nvSpPr>
          <p:cNvPr id="6" name="Segnaposto numero diapositiva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pPr rtl="0"/>
            <a:fld id="{6D22F896-40B5-4ADD-8801-0D06FADFA095}" type="slidenum">
              <a:rPr lang="it-IT" smtClean="0"/>
              <a:pPr rtl="0"/>
              <a:t>‹N›</a:t>
            </a:fld>
            <a:endParaRPr lang="it-IT" dirty="0"/>
          </a:p>
        </p:txBody>
      </p:sp>
      <p:sp>
        <p:nvSpPr>
          <p:cNvPr id="57" name="Rettangolo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Tree>
    <p:extLst>
      <p:ext uri="{BB962C8B-B14F-4D97-AF65-F5344CB8AC3E}">
        <p14:creationId xmlns:p14="http://schemas.microsoft.com/office/powerpoint/2010/main" val="1203030629"/>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6.jpg"/><Relationship Id="rId4" Type="http://schemas.openxmlformats.org/officeDocument/2006/relationships/hyperlink" Target="https://www.coe.int/it/web/cultural-routes/about"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0.jp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2.jpg"/><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4.jpg"/><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5.jp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9.jpg"/><Relationship Id="rId4" Type="http://schemas.openxmlformats.org/officeDocument/2006/relationships/image" Target="../media/image28.jpg"/></Relationships>
</file>

<file path=ppt/slides/_rels/slide27.xml.rels><?xml version="1.0" encoding="UTF-8" standalone="yes"?>
<Relationships xmlns="http://schemas.openxmlformats.org/package/2006/relationships"><Relationship Id="rId8" Type="http://schemas.openxmlformats.org/officeDocument/2006/relationships/hyperlink" Target="http://www.associazionedeicomunidelcilentocentrale.it/" TargetMode="External"/><Relationship Id="rId3" Type="http://schemas.openxmlformats.org/officeDocument/2006/relationships/image" Target="../media/image3.png"/><Relationship Id="rId7" Type="http://schemas.openxmlformats.org/officeDocument/2006/relationships/hyperlink" Target="mailto:Segreteria@associazionedeicomunidelcilentocentrale.it"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mailto:renatodigregorio@impresainsieme.com" TargetMode="External"/><Relationship Id="rId5" Type="http://schemas.openxmlformats.org/officeDocument/2006/relationships/hyperlink" Target="http://www.impresainsieme.com/" TargetMode="External"/><Relationship Id="rId4"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extLst/>
          </a:blip>
          <a:stretch/>
        </a:blipFill>
        <a:effectLst/>
      </p:bgPr>
    </p:bg>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 name="Sottotitolo 2">
            <a:extLst>
              <a:ext uri="{FF2B5EF4-FFF2-40B4-BE49-F238E27FC236}">
                <a16:creationId xmlns:a16="http://schemas.microsoft.com/office/drawing/2014/main" xmlns="" id="{3FC7BD98-5486-489C-BAA0-A69CEFF691B3}"/>
              </a:ext>
            </a:extLst>
          </p:cNvPr>
          <p:cNvSpPr>
            <a:spLocks noGrp="1"/>
          </p:cNvSpPr>
          <p:nvPr>
            <p:ph type="subTitle" idx="1"/>
          </p:nvPr>
        </p:nvSpPr>
        <p:spPr>
          <a:xfrm>
            <a:off x="2007113" y="6161915"/>
            <a:ext cx="8286075" cy="381693"/>
          </a:xfrm>
          <a:prstGeom prst="parallelogram">
            <a:avLst>
              <a:gd name="adj" fmla="val 100759"/>
            </a:avLst>
          </a:prstGeom>
        </p:spPr>
        <p:txBody>
          <a:bodyPr lIns="0" rIns="0" rtlCol="0">
            <a:noAutofit/>
          </a:bodyPr>
          <a:lstStyle/>
          <a:p>
            <a:pPr algn="ctr" rtl="0">
              <a:lnSpc>
                <a:spcPct val="110000"/>
              </a:lnSpc>
            </a:pPr>
            <a:r>
              <a:rPr lang="it-IT" sz="1600" b="1" dirty="0" smtClean="0"/>
              <a:t>Renato Di Gregorio</a:t>
            </a:r>
          </a:p>
          <a:p>
            <a:pPr algn="ctr" rtl="0">
              <a:lnSpc>
                <a:spcPct val="110000"/>
              </a:lnSpc>
            </a:pPr>
            <a:r>
              <a:rPr lang="it-IT" sz="1200" b="1" i="1" dirty="0" smtClean="0"/>
              <a:t>Progetto  Itinerario culturale del Consiglio d’Europa  </a:t>
            </a:r>
            <a:endParaRPr lang="it-IT" sz="1200" b="1"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4" name="Immagin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40298" y="2430512"/>
            <a:ext cx="4062098" cy="3049032"/>
          </a:xfrm>
          <a:prstGeom prst="rect">
            <a:avLst/>
          </a:prstGeom>
          <a:ln>
            <a:solidFill>
              <a:schemeClr val="tx1"/>
            </a:solidFill>
          </a:ln>
        </p:spPr>
      </p:pic>
      <p:sp>
        <p:nvSpPr>
          <p:cNvPr id="7" name="CasellaDiTesto 6"/>
          <p:cNvSpPr txBox="1"/>
          <p:nvPr/>
        </p:nvSpPr>
        <p:spPr>
          <a:xfrm>
            <a:off x="1804452" y="614630"/>
            <a:ext cx="8638410" cy="1815882"/>
          </a:xfrm>
          <a:prstGeom prst="rect">
            <a:avLst/>
          </a:prstGeom>
          <a:noFill/>
        </p:spPr>
        <p:txBody>
          <a:bodyPr wrap="square" rtlCol="0">
            <a:spAutoFit/>
          </a:bodyPr>
          <a:lstStyle/>
          <a:p>
            <a:r>
              <a:rPr lang="it-IT" sz="2800" b="1" dirty="0" smtClean="0"/>
              <a:t>Progettazione partecipata per l’itinerario culturale Europeo : «The </a:t>
            </a:r>
            <a:r>
              <a:rPr lang="it-IT" sz="2800" b="1" dirty="0" err="1" smtClean="0"/>
              <a:t>Route</a:t>
            </a:r>
            <a:r>
              <a:rPr lang="it-IT" sz="2800" b="1" dirty="0" smtClean="0"/>
              <a:t> of the Focesi»   </a:t>
            </a:r>
          </a:p>
          <a:p>
            <a:endParaRPr lang="it-IT" sz="2800" b="1" dirty="0"/>
          </a:p>
          <a:p>
            <a:r>
              <a:rPr lang="it-IT" sz="2800" b="1" dirty="0" smtClean="0"/>
              <a:t>       26 giugno 2023  - Fondazione </a:t>
            </a:r>
            <a:r>
              <a:rPr lang="it-IT" sz="2800" b="1" dirty="0" err="1" smtClean="0"/>
              <a:t>Alario</a:t>
            </a:r>
            <a:r>
              <a:rPr lang="it-IT" sz="2800" b="1" dirty="0" smtClean="0"/>
              <a:t> </a:t>
            </a:r>
            <a:r>
              <a:rPr lang="it-IT" sz="2000" b="1" dirty="0" smtClean="0"/>
              <a:t>-   </a:t>
            </a:r>
            <a:endParaRPr lang="it-IT" sz="2000" b="1" dirty="0"/>
          </a:p>
        </p:txBody>
      </p:sp>
    </p:spTree>
    <p:extLst>
      <p:ext uri="{BB962C8B-B14F-4D97-AF65-F5344CB8AC3E}">
        <p14:creationId xmlns:p14="http://schemas.microsoft.com/office/powerpoint/2010/main" val="8340504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Titolo 1">
            <a:extLst>
              <a:ext uri="{FF2B5EF4-FFF2-40B4-BE49-F238E27FC236}">
                <a16:creationId xmlns:a16="http://schemas.microsoft.com/office/drawing/2014/main" xmlns="" id="{050E78D6-F072-48E7-8270-20EFBDD26F36}"/>
              </a:ext>
            </a:extLst>
          </p:cNvPr>
          <p:cNvSpPr>
            <a:spLocks noGrp="1"/>
          </p:cNvSpPr>
          <p:nvPr>
            <p:ph type="ctrTitle"/>
          </p:nvPr>
        </p:nvSpPr>
        <p:spPr>
          <a:xfrm>
            <a:off x="3038864" y="437016"/>
            <a:ext cx="5943601" cy="883524"/>
          </a:xfrm>
          <a:prstGeom prst="parallelogram">
            <a:avLst>
              <a:gd name="adj" fmla="val 99234"/>
            </a:avLst>
          </a:prstGeom>
        </p:spPr>
        <p:txBody>
          <a:bodyPr wrap="none" lIns="0" rIns="0" rtlCol="0">
            <a:noAutofit/>
          </a:bodyPr>
          <a:lstStyle/>
          <a:p>
            <a:r>
              <a:rPr lang="it-IT" sz="3600" dirty="0" smtClean="0"/>
              <a:t> </a:t>
            </a:r>
            <a:r>
              <a:rPr lang="it-IT" sz="3600" dirty="0" smtClean="0"/>
              <a:t>la </a:t>
            </a:r>
            <a:r>
              <a:rPr lang="it-IT" sz="3600" dirty="0" err="1" smtClean="0"/>
              <a:t>Route</a:t>
            </a:r>
            <a:r>
              <a:rPr lang="it-IT" sz="3600" dirty="0" smtClean="0"/>
              <a:t>  </a:t>
            </a:r>
            <a:endParaRPr lang="it-IT" sz="3600"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3" name="Titolo 1">
            <a:extLst>
              <a:ext uri="{FF2B5EF4-FFF2-40B4-BE49-F238E27FC236}">
                <a16:creationId xmlns:a16="http://schemas.microsoft.com/office/drawing/2014/main" xmlns="" id="{050E78D6-F072-48E7-8270-20EFBDD26F36}"/>
              </a:ext>
            </a:extLst>
          </p:cNvPr>
          <p:cNvSpPr txBox="1">
            <a:spLocks/>
          </p:cNvSpPr>
          <p:nvPr/>
        </p:nvSpPr>
        <p:spPr>
          <a:xfrm>
            <a:off x="2894417" y="1663440"/>
            <a:ext cx="5775146" cy="883524"/>
          </a:xfrm>
          <a:prstGeom prst="parallelogram">
            <a:avLst>
              <a:gd name="adj" fmla="val 99234"/>
            </a:avLst>
          </a:prstGeom>
        </p:spPr>
        <p:txBody>
          <a:bodyPr vert="horz" wrap="none" lIns="0" tIns="45720" rIns="0" bIns="45720" rtlCol="0" anchor="t">
            <a:noAutofit/>
          </a:bodyPr>
          <a:lstStyle>
            <a:lvl1pPr algn="r" defTabSz="914400" rtl="0" eaLnBrk="1" latinLnBrk="0" hangingPunct="1">
              <a:lnSpc>
                <a:spcPct val="90000"/>
              </a:lnSpc>
              <a:spcBef>
                <a:spcPct val="0"/>
              </a:spcBef>
              <a:buNone/>
              <a:defRPr sz="6000" b="0" i="0" kern="1200" cap="none">
                <a:solidFill>
                  <a:schemeClr val="tx1"/>
                </a:solidFill>
                <a:effectLst/>
                <a:latin typeface="+mj-lt"/>
                <a:ea typeface="+mj-ea"/>
                <a:cs typeface="+mj-cs"/>
              </a:defRPr>
            </a:lvl1pPr>
          </a:lstStyle>
          <a:p>
            <a:pPr algn="ctr"/>
            <a:endParaRPr lang="it-IT" sz="2800" dirty="0"/>
          </a:p>
        </p:txBody>
      </p:sp>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1030" y="1663440"/>
            <a:ext cx="8019270" cy="4588643"/>
          </a:xfrm>
          <a:prstGeom prst="rect">
            <a:avLst/>
          </a:prstGeom>
        </p:spPr>
      </p:pic>
    </p:spTree>
    <p:extLst>
      <p:ext uri="{BB962C8B-B14F-4D97-AF65-F5344CB8AC3E}">
        <p14:creationId xmlns:p14="http://schemas.microsoft.com/office/powerpoint/2010/main" val="19871700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Titolo 1">
            <a:extLst>
              <a:ext uri="{FF2B5EF4-FFF2-40B4-BE49-F238E27FC236}">
                <a16:creationId xmlns:a16="http://schemas.microsoft.com/office/drawing/2014/main" xmlns="" id="{050E78D6-F072-48E7-8270-20EFBDD26F36}"/>
              </a:ext>
            </a:extLst>
          </p:cNvPr>
          <p:cNvSpPr>
            <a:spLocks noGrp="1"/>
          </p:cNvSpPr>
          <p:nvPr>
            <p:ph type="ctrTitle"/>
          </p:nvPr>
        </p:nvSpPr>
        <p:spPr>
          <a:xfrm>
            <a:off x="3038864" y="437016"/>
            <a:ext cx="5943601" cy="883524"/>
          </a:xfrm>
          <a:prstGeom prst="parallelogram">
            <a:avLst>
              <a:gd name="adj" fmla="val 99234"/>
            </a:avLst>
          </a:prstGeom>
        </p:spPr>
        <p:txBody>
          <a:bodyPr wrap="none" lIns="0" rIns="0" rtlCol="0">
            <a:noAutofit/>
          </a:bodyPr>
          <a:lstStyle/>
          <a:p>
            <a:r>
              <a:rPr lang="it-IT" sz="3600" dirty="0" smtClean="0"/>
              <a:t> </a:t>
            </a:r>
            <a:r>
              <a:rPr lang="it-IT" sz="3600" dirty="0" smtClean="0"/>
              <a:t>Le Città aderenti </a:t>
            </a:r>
            <a:endParaRPr lang="it-IT" sz="3600"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3" name="Titolo 1">
            <a:extLst>
              <a:ext uri="{FF2B5EF4-FFF2-40B4-BE49-F238E27FC236}">
                <a16:creationId xmlns:a16="http://schemas.microsoft.com/office/drawing/2014/main" xmlns="" id="{050E78D6-F072-48E7-8270-20EFBDD26F36}"/>
              </a:ext>
            </a:extLst>
          </p:cNvPr>
          <p:cNvSpPr txBox="1">
            <a:spLocks/>
          </p:cNvSpPr>
          <p:nvPr/>
        </p:nvSpPr>
        <p:spPr>
          <a:xfrm>
            <a:off x="2894417" y="1663440"/>
            <a:ext cx="5775146" cy="883524"/>
          </a:xfrm>
          <a:prstGeom prst="parallelogram">
            <a:avLst>
              <a:gd name="adj" fmla="val 99234"/>
            </a:avLst>
          </a:prstGeom>
        </p:spPr>
        <p:txBody>
          <a:bodyPr vert="horz" wrap="none" lIns="0" tIns="45720" rIns="0" bIns="45720" rtlCol="0" anchor="t">
            <a:noAutofit/>
          </a:bodyPr>
          <a:lstStyle>
            <a:lvl1pPr algn="r" defTabSz="914400" rtl="0" eaLnBrk="1" latinLnBrk="0" hangingPunct="1">
              <a:lnSpc>
                <a:spcPct val="90000"/>
              </a:lnSpc>
              <a:spcBef>
                <a:spcPct val="0"/>
              </a:spcBef>
              <a:buNone/>
              <a:defRPr sz="6000" b="0" i="0" kern="1200" cap="none">
                <a:solidFill>
                  <a:schemeClr val="tx1"/>
                </a:solidFill>
                <a:effectLst/>
                <a:latin typeface="+mj-lt"/>
                <a:ea typeface="+mj-ea"/>
                <a:cs typeface="+mj-cs"/>
              </a:defRPr>
            </a:lvl1pPr>
          </a:lstStyle>
          <a:p>
            <a:pPr algn="ctr"/>
            <a:endParaRPr lang="it-IT" sz="2800" dirty="0"/>
          </a:p>
        </p:txBody>
      </p:sp>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5885" y="2230117"/>
            <a:ext cx="5044855" cy="2886677"/>
          </a:xfrm>
          <a:prstGeom prst="rect">
            <a:avLst/>
          </a:prstGeom>
          <a:ln>
            <a:solidFill>
              <a:schemeClr val="tx1"/>
            </a:solidFill>
          </a:ln>
        </p:spPr>
      </p:pic>
      <p:sp>
        <p:nvSpPr>
          <p:cNvPr id="3" name="CasellaDiTesto 2"/>
          <p:cNvSpPr txBox="1"/>
          <p:nvPr/>
        </p:nvSpPr>
        <p:spPr>
          <a:xfrm>
            <a:off x="6850505" y="1484026"/>
            <a:ext cx="3417757" cy="4801314"/>
          </a:xfrm>
          <a:prstGeom prst="rect">
            <a:avLst/>
          </a:prstGeom>
          <a:noFill/>
        </p:spPr>
        <p:txBody>
          <a:bodyPr wrap="square" rtlCol="0">
            <a:spAutoFit/>
          </a:bodyPr>
          <a:lstStyle/>
          <a:p>
            <a:r>
              <a:rPr lang="it-IT" sz="2400" b="1" dirty="0" smtClean="0">
                <a:solidFill>
                  <a:srgbClr val="FFFF00"/>
                </a:solidFill>
              </a:rPr>
              <a:t>SPAGNA</a:t>
            </a:r>
          </a:p>
          <a:p>
            <a:pPr marL="342900" indent="-342900">
              <a:buAutoNum type="arabicPeriod"/>
            </a:pPr>
            <a:r>
              <a:rPr lang="it-IT" sz="2400" b="1" dirty="0" smtClean="0"/>
              <a:t>L’</a:t>
            </a:r>
            <a:r>
              <a:rPr lang="it-IT" sz="2400" b="1" dirty="0" err="1" smtClean="0"/>
              <a:t>Escala</a:t>
            </a:r>
            <a:endParaRPr lang="it-IT" sz="2400" b="1" dirty="0" smtClean="0"/>
          </a:p>
          <a:p>
            <a:r>
              <a:rPr lang="it-IT" sz="2400" b="1" dirty="0" smtClean="0">
                <a:solidFill>
                  <a:srgbClr val="FFFF00"/>
                </a:solidFill>
              </a:rPr>
              <a:t>FRANCIA</a:t>
            </a:r>
          </a:p>
          <a:p>
            <a:pPr marL="342900" indent="-342900">
              <a:buAutoNum type="arabicPeriod"/>
            </a:pPr>
            <a:r>
              <a:rPr lang="it-IT" sz="2400" b="1" dirty="0" smtClean="0"/>
              <a:t>Marsiglia</a:t>
            </a:r>
          </a:p>
          <a:p>
            <a:pPr marL="342900" indent="-342900">
              <a:buAutoNum type="arabicPeriod"/>
            </a:pPr>
            <a:r>
              <a:rPr lang="it-IT" sz="2400" b="1" dirty="0" smtClean="0"/>
              <a:t>Nizza</a:t>
            </a:r>
          </a:p>
          <a:p>
            <a:pPr marL="342900" indent="-342900">
              <a:buAutoNum type="arabicPeriod"/>
            </a:pPr>
            <a:r>
              <a:rPr lang="it-IT" sz="2400" b="1" dirty="0" err="1" smtClean="0"/>
              <a:t>Aleria</a:t>
            </a:r>
            <a:endParaRPr lang="it-IT" sz="2400" b="1" dirty="0" smtClean="0"/>
          </a:p>
          <a:p>
            <a:r>
              <a:rPr lang="it-IT" sz="2400" b="1" dirty="0" smtClean="0">
                <a:solidFill>
                  <a:srgbClr val="FFFF00"/>
                </a:solidFill>
              </a:rPr>
              <a:t>ITALIA</a:t>
            </a:r>
          </a:p>
          <a:p>
            <a:pPr marL="342900" indent="-342900">
              <a:buAutoNum type="arabicPeriod"/>
            </a:pPr>
            <a:r>
              <a:rPr lang="it-IT" sz="2400" b="1" dirty="0" smtClean="0"/>
              <a:t>Ascea</a:t>
            </a:r>
          </a:p>
          <a:p>
            <a:pPr marL="342900" indent="-342900">
              <a:buAutoNum type="arabicPeriod"/>
            </a:pPr>
            <a:r>
              <a:rPr lang="it-IT" sz="2400" b="1" dirty="0" smtClean="0"/>
              <a:t>Pizzo</a:t>
            </a:r>
          </a:p>
          <a:p>
            <a:pPr marL="342900" indent="-342900">
              <a:buAutoNum type="arabicPeriod"/>
            </a:pPr>
            <a:r>
              <a:rPr lang="it-IT" sz="2400" b="1" dirty="0" smtClean="0"/>
              <a:t>Olbia</a:t>
            </a:r>
          </a:p>
          <a:p>
            <a:r>
              <a:rPr lang="it-IT" sz="2400" b="1" dirty="0" smtClean="0">
                <a:solidFill>
                  <a:srgbClr val="FFFF00"/>
                </a:solidFill>
              </a:rPr>
              <a:t>TURCHIA</a:t>
            </a:r>
          </a:p>
          <a:p>
            <a:r>
              <a:rPr lang="it-IT" sz="2400" b="1" dirty="0" smtClean="0"/>
              <a:t>1. Focea </a:t>
            </a:r>
          </a:p>
          <a:p>
            <a:pPr algn="r"/>
            <a:r>
              <a:rPr lang="it-IT" dirty="0" smtClean="0"/>
              <a:t>F</a:t>
            </a:r>
            <a:endParaRPr lang="it-IT" dirty="0"/>
          </a:p>
        </p:txBody>
      </p:sp>
    </p:spTree>
    <p:extLst>
      <p:ext uri="{BB962C8B-B14F-4D97-AF65-F5344CB8AC3E}">
        <p14:creationId xmlns:p14="http://schemas.microsoft.com/office/powerpoint/2010/main" val="12165652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3" name="Titolo 1">
            <a:extLst>
              <a:ext uri="{FF2B5EF4-FFF2-40B4-BE49-F238E27FC236}">
                <a16:creationId xmlns:a16="http://schemas.microsoft.com/office/drawing/2014/main" xmlns="" id="{050E78D6-F072-48E7-8270-20EFBDD26F36}"/>
              </a:ext>
            </a:extLst>
          </p:cNvPr>
          <p:cNvSpPr txBox="1">
            <a:spLocks/>
          </p:cNvSpPr>
          <p:nvPr/>
        </p:nvSpPr>
        <p:spPr>
          <a:xfrm>
            <a:off x="2894417" y="1663440"/>
            <a:ext cx="5775146" cy="883524"/>
          </a:xfrm>
          <a:prstGeom prst="parallelogram">
            <a:avLst>
              <a:gd name="adj" fmla="val 99234"/>
            </a:avLst>
          </a:prstGeom>
        </p:spPr>
        <p:txBody>
          <a:bodyPr vert="horz" wrap="none" lIns="0" tIns="45720" rIns="0" bIns="45720" rtlCol="0" anchor="t">
            <a:noAutofit/>
          </a:bodyPr>
          <a:lstStyle>
            <a:lvl1pPr algn="r" defTabSz="914400" rtl="0" eaLnBrk="1" latinLnBrk="0" hangingPunct="1">
              <a:lnSpc>
                <a:spcPct val="90000"/>
              </a:lnSpc>
              <a:spcBef>
                <a:spcPct val="0"/>
              </a:spcBef>
              <a:buNone/>
              <a:defRPr sz="6000" b="0" i="0" kern="1200" cap="none">
                <a:solidFill>
                  <a:schemeClr val="tx1"/>
                </a:solidFill>
                <a:effectLst/>
                <a:latin typeface="+mj-lt"/>
                <a:ea typeface="+mj-ea"/>
                <a:cs typeface="+mj-cs"/>
              </a:defRPr>
            </a:lvl1pPr>
          </a:lstStyle>
          <a:p>
            <a:pPr algn="ctr"/>
            <a:endParaRPr lang="it-IT" sz="2800" dirty="0"/>
          </a:p>
        </p:txBody>
      </p:sp>
      <p:sp>
        <p:nvSpPr>
          <p:cNvPr id="4" name="Sottotitolo 3"/>
          <p:cNvSpPr>
            <a:spLocks noGrp="1"/>
          </p:cNvSpPr>
          <p:nvPr>
            <p:ph type="subTitle" idx="1"/>
          </p:nvPr>
        </p:nvSpPr>
        <p:spPr>
          <a:xfrm>
            <a:off x="2647950" y="1333500"/>
            <a:ext cx="8248649" cy="4591049"/>
          </a:xfrm>
        </p:spPr>
        <p:txBody>
          <a:bodyPr>
            <a:normAutofit/>
          </a:bodyPr>
          <a:lstStyle/>
          <a:p>
            <a:pPr algn="l"/>
            <a:r>
              <a:rPr lang="it-IT" sz="3600" b="1" i="1" dirty="0" smtClean="0"/>
              <a:t>3</a:t>
            </a:r>
            <a:r>
              <a:rPr lang="it-IT" sz="3600" b="1" i="1" dirty="0" smtClean="0"/>
              <a:t>°</a:t>
            </a:r>
            <a:r>
              <a:rPr lang="it-IT" sz="2800" b="1" i="1" dirty="0" smtClean="0"/>
              <a:t> </a:t>
            </a:r>
            <a:r>
              <a:rPr lang="it-IT" sz="2800" i="1" dirty="0" smtClean="0"/>
              <a:t>: lavorare </a:t>
            </a:r>
            <a:r>
              <a:rPr lang="it-IT" sz="2800" i="1" dirty="0"/>
              <a:t>assieme per predisporre il progetto da presentare al Consiglio d’Europa per l’accreditamento di Itinerario Culturale Europeo del “Viaggio dei Focesi”; </a:t>
            </a:r>
            <a:endParaRPr lang="it-IT" sz="2800" dirty="0"/>
          </a:p>
        </p:txBody>
      </p:sp>
      <p:sp>
        <p:nvSpPr>
          <p:cNvPr id="14" name="Titolo 1">
            <a:extLst>
              <a:ext uri="{FF2B5EF4-FFF2-40B4-BE49-F238E27FC236}">
                <a16:creationId xmlns:a16="http://schemas.microsoft.com/office/drawing/2014/main" xmlns="" id="{050E78D6-F072-48E7-8270-20EFBDD26F36}"/>
              </a:ext>
            </a:extLst>
          </p:cNvPr>
          <p:cNvSpPr>
            <a:spLocks noGrp="1"/>
          </p:cNvSpPr>
          <p:nvPr>
            <p:ph type="ctrTitle"/>
          </p:nvPr>
        </p:nvSpPr>
        <p:spPr>
          <a:xfrm>
            <a:off x="5697763" y="398463"/>
            <a:ext cx="5943600" cy="884237"/>
          </a:xfrm>
          <a:prstGeom prst="parallelogram">
            <a:avLst>
              <a:gd name="adj" fmla="val 99234"/>
            </a:avLst>
          </a:prstGeom>
        </p:spPr>
        <p:txBody>
          <a:bodyPr wrap="none" lIns="0" rIns="0" rtlCol="0">
            <a:noAutofit/>
          </a:bodyPr>
          <a:lstStyle/>
          <a:p>
            <a:pPr rtl="0"/>
            <a:r>
              <a:rPr lang="it-IT" sz="4200" dirty="0" smtClean="0"/>
              <a:t>                      </a:t>
            </a:r>
            <a:r>
              <a:rPr lang="it-IT" sz="4200" dirty="0" smtClean="0"/>
              <a:t>1° </a:t>
            </a:r>
            <a:r>
              <a:rPr lang="it-IT" sz="4200" dirty="0" err="1" smtClean="0"/>
              <a:t>Step</a:t>
            </a:r>
            <a:r>
              <a:rPr lang="it-IT" sz="4200" dirty="0" smtClean="0"/>
              <a:t>: Gemellaggio </a:t>
            </a:r>
            <a:r>
              <a:rPr lang="it-IT" sz="4200" dirty="0" smtClean="0"/>
              <a:t>Ascea – Focea  </a:t>
            </a:r>
            <a:endParaRPr lang="it-IT" sz="4200" dirty="0"/>
          </a:p>
        </p:txBody>
      </p:sp>
      <p:pic>
        <p:nvPicPr>
          <p:cNvPr id="15" name="Immagin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4095" y="1663440"/>
            <a:ext cx="5781675" cy="1647825"/>
          </a:xfrm>
          <a:prstGeom prst="rect">
            <a:avLst/>
          </a:prstGeom>
        </p:spPr>
      </p:pic>
    </p:spTree>
    <p:extLst>
      <p:ext uri="{BB962C8B-B14F-4D97-AF65-F5344CB8AC3E}">
        <p14:creationId xmlns:p14="http://schemas.microsoft.com/office/powerpoint/2010/main" val="9034139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Titolo 1">
            <a:extLst>
              <a:ext uri="{FF2B5EF4-FFF2-40B4-BE49-F238E27FC236}">
                <a16:creationId xmlns:a16="http://schemas.microsoft.com/office/drawing/2014/main" xmlns="" id="{050E78D6-F072-48E7-8270-20EFBDD26F36}"/>
              </a:ext>
            </a:extLst>
          </p:cNvPr>
          <p:cNvSpPr>
            <a:spLocks noGrp="1"/>
          </p:cNvSpPr>
          <p:nvPr>
            <p:ph type="ctrTitle"/>
          </p:nvPr>
        </p:nvSpPr>
        <p:spPr>
          <a:xfrm>
            <a:off x="4277505" y="432176"/>
            <a:ext cx="5943601" cy="921623"/>
          </a:xfrm>
          <a:prstGeom prst="parallelogram">
            <a:avLst>
              <a:gd name="adj" fmla="val 99234"/>
            </a:avLst>
          </a:prstGeom>
        </p:spPr>
        <p:txBody>
          <a:bodyPr wrap="none" lIns="0" rIns="0" rtlCol="0">
            <a:noAutofit/>
          </a:bodyPr>
          <a:lstStyle/>
          <a:p>
            <a:r>
              <a:rPr lang="it-IT" sz="3600" dirty="0" smtClean="0"/>
              <a:t>      ASCEA e altri 22 </a:t>
            </a:r>
            <a:r>
              <a:rPr lang="it-IT" sz="3600" dirty="0" smtClean="0"/>
              <a:t>Comuni </a:t>
            </a:r>
            <a:r>
              <a:rPr lang="it-IT" sz="3600" dirty="0" smtClean="0"/>
              <a:t>interessati </a:t>
            </a:r>
            <a:endParaRPr lang="it-IT" sz="3600"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3" name="Titolo 1">
            <a:extLst>
              <a:ext uri="{FF2B5EF4-FFF2-40B4-BE49-F238E27FC236}">
                <a16:creationId xmlns:a16="http://schemas.microsoft.com/office/drawing/2014/main" xmlns="" id="{050E78D6-F072-48E7-8270-20EFBDD26F36}"/>
              </a:ext>
            </a:extLst>
          </p:cNvPr>
          <p:cNvSpPr txBox="1">
            <a:spLocks/>
          </p:cNvSpPr>
          <p:nvPr/>
        </p:nvSpPr>
        <p:spPr>
          <a:xfrm>
            <a:off x="2894417" y="1663440"/>
            <a:ext cx="5775146" cy="883524"/>
          </a:xfrm>
          <a:prstGeom prst="parallelogram">
            <a:avLst>
              <a:gd name="adj" fmla="val 99234"/>
            </a:avLst>
          </a:prstGeom>
        </p:spPr>
        <p:txBody>
          <a:bodyPr vert="horz" wrap="none" lIns="0" tIns="45720" rIns="0" bIns="45720" rtlCol="0" anchor="t">
            <a:noAutofit/>
          </a:bodyPr>
          <a:lstStyle>
            <a:lvl1pPr algn="r" defTabSz="914400" rtl="0" eaLnBrk="1" latinLnBrk="0" hangingPunct="1">
              <a:lnSpc>
                <a:spcPct val="90000"/>
              </a:lnSpc>
              <a:spcBef>
                <a:spcPct val="0"/>
              </a:spcBef>
              <a:buNone/>
              <a:defRPr sz="6000" b="0" i="0" kern="1200" cap="none">
                <a:solidFill>
                  <a:schemeClr val="tx1"/>
                </a:solidFill>
                <a:effectLst/>
                <a:latin typeface="+mj-lt"/>
                <a:ea typeface="+mj-ea"/>
                <a:cs typeface="+mj-cs"/>
              </a:defRPr>
            </a:lvl1pPr>
          </a:lstStyle>
          <a:p>
            <a:pPr algn="ctr"/>
            <a:endParaRPr lang="it-IT" sz="2800" dirty="0"/>
          </a:p>
        </p:txBody>
      </p:sp>
      <p:pic>
        <p:nvPicPr>
          <p:cNvPr id="3" name="Immagin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5738" y="1247645"/>
            <a:ext cx="7660712" cy="4362710"/>
          </a:xfrm>
          <a:prstGeom prst="rect">
            <a:avLst/>
          </a:prstGeom>
        </p:spPr>
      </p:pic>
      <p:sp>
        <p:nvSpPr>
          <p:cNvPr id="6" name="Freccia a destra 5"/>
          <p:cNvSpPr/>
          <p:nvPr/>
        </p:nvSpPr>
        <p:spPr>
          <a:xfrm>
            <a:off x="1471112" y="3784175"/>
            <a:ext cx="978408" cy="484632"/>
          </a:xfrm>
          <a:prstGeom prst="rightArrow">
            <a:avLst/>
          </a:prstGeom>
          <a:solidFill>
            <a:srgbClr val="FFC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p:cNvSpPr txBox="1"/>
          <p:nvPr/>
        </p:nvSpPr>
        <p:spPr>
          <a:xfrm>
            <a:off x="3837482" y="5610355"/>
            <a:ext cx="3417757" cy="646331"/>
          </a:xfrm>
          <a:prstGeom prst="rect">
            <a:avLst/>
          </a:prstGeom>
          <a:noFill/>
        </p:spPr>
        <p:txBody>
          <a:bodyPr wrap="square" rtlCol="0">
            <a:spAutoFit/>
          </a:bodyPr>
          <a:lstStyle/>
          <a:p>
            <a:r>
              <a:rPr lang="it-IT" sz="3600" dirty="0" smtClean="0"/>
              <a:t>       </a:t>
            </a:r>
            <a:r>
              <a:rPr lang="it-IT" sz="3600" dirty="0" smtClean="0">
                <a:solidFill>
                  <a:srgbClr val="FFC000"/>
                </a:solidFill>
              </a:rPr>
              <a:t>AS.CO.CI. </a:t>
            </a:r>
            <a:endParaRPr lang="it-IT" sz="3600" dirty="0">
              <a:solidFill>
                <a:srgbClr val="FFC000"/>
              </a:solidFill>
            </a:endParaRPr>
          </a:p>
        </p:txBody>
      </p:sp>
    </p:spTree>
    <p:extLst>
      <p:ext uri="{BB962C8B-B14F-4D97-AF65-F5344CB8AC3E}">
        <p14:creationId xmlns:p14="http://schemas.microsoft.com/office/powerpoint/2010/main" val="1540231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Titolo 1">
            <a:extLst>
              <a:ext uri="{FF2B5EF4-FFF2-40B4-BE49-F238E27FC236}">
                <a16:creationId xmlns:a16="http://schemas.microsoft.com/office/drawing/2014/main" xmlns="" id="{050E78D6-F072-48E7-8270-20EFBDD26F36}"/>
              </a:ext>
            </a:extLst>
          </p:cNvPr>
          <p:cNvSpPr>
            <a:spLocks noGrp="1"/>
          </p:cNvSpPr>
          <p:nvPr>
            <p:ph type="ctrTitle"/>
          </p:nvPr>
        </p:nvSpPr>
        <p:spPr>
          <a:xfrm>
            <a:off x="5187098" y="447166"/>
            <a:ext cx="5943601" cy="921623"/>
          </a:xfrm>
          <a:prstGeom prst="parallelogram">
            <a:avLst>
              <a:gd name="adj" fmla="val 99234"/>
            </a:avLst>
          </a:prstGeom>
        </p:spPr>
        <p:txBody>
          <a:bodyPr wrap="none" lIns="0" rIns="0" rtlCol="0">
            <a:noAutofit/>
          </a:bodyPr>
          <a:lstStyle/>
          <a:p>
            <a:r>
              <a:rPr lang="it-IT" sz="3600" dirty="0" smtClean="0"/>
              <a:t>      </a:t>
            </a:r>
            <a:r>
              <a:rPr lang="it-IT" sz="3600" dirty="0" smtClean="0"/>
              <a:t>FOCEA </a:t>
            </a:r>
            <a:r>
              <a:rPr lang="it-IT" sz="3600" dirty="0" smtClean="0"/>
              <a:t>e altri </a:t>
            </a:r>
            <a:r>
              <a:rPr lang="it-IT" sz="3600" dirty="0" smtClean="0"/>
              <a:t>11Comuni della Lega ionica</a:t>
            </a:r>
            <a:r>
              <a:rPr lang="it-IT" sz="3600" dirty="0" smtClean="0"/>
              <a:t> </a:t>
            </a:r>
            <a:endParaRPr lang="it-IT" sz="3600"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3" name="Titolo 1">
            <a:extLst>
              <a:ext uri="{FF2B5EF4-FFF2-40B4-BE49-F238E27FC236}">
                <a16:creationId xmlns:a16="http://schemas.microsoft.com/office/drawing/2014/main" xmlns="" id="{050E78D6-F072-48E7-8270-20EFBDD26F36}"/>
              </a:ext>
            </a:extLst>
          </p:cNvPr>
          <p:cNvSpPr txBox="1">
            <a:spLocks/>
          </p:cNvSpPr>
          <p:nvPr/>
        </p:nvSpPr>
        <p:spPr>
          <a:xfrm>
            <a:off x="2894417" y="1663440"/>
            <a:ext cx="5775146" cy="883524"/>
          </a:xfrm>
          <a:prstGeom prst="parallelogram">
            <a:avLst>
              <a:gd name="adj" fmla="val 99234"/>
            </a:avLst>
          </a:prstGeom>
        </p:spPr>
        <p:txBody>
          <a:bodyPr vert="horz" wrap="none" lIns="0" tIns="45720" rIns="0" bIns="45720" rtlCol="0" anchor="t">
            <a:noAutofit/>
          </a:bodyPr>
          <a:lstStyle>
            <a:lvl1pPr algn="r" defTabSz="914400" rtl="0" eaLnBrk="1" latinLnBrk="0" hangingPunct="1">
              <a:lnSpc>
                <a:spcPct val="90000"/>
              </a:lnSpc>
              <a:spcBef>
                <a:spcPct val="0"/>
              </a:spcBef>
              <a:buNone/>
              <a:defRPr sz="6000" b="0" i="0" kern="1200" cap="none">
                <a:solidFill>
                  <a:schemeClr val="tx1"/>
                </a:solidFill>
                <a:effectLst/>
                <a:latin typeface="+mj-lt"/>
                <a:ea typeface="+mj-ea"/>
                <a:cs typeface="+mj-cs"/>
              </a:defRPr>
            </a:lvl1pPr>
          </a:lstStyle>
          <a:p>
            <a:pPr algn="ctr"/>
            <a:endParaRPr lang="it-IT" sz="2800" dirty="0"/>
          </a:p>
        </p:txBody>
      </p:sp>
      <p:sp>
        <p:nvSpPr>
          <p:cNvPr id="15" name="Titolo 1">
            <a:extLst>
              <a:ext uri="{FF2B5EF4-FFF2-40B4-BE49-F238E27FC236}">
                <a16:creationId xmlns:a16="http://schemas.microsoft.com/office/drawing/2014/main" xmlns="" id="{050E78D6-F072-48E7-8270-20EFBDD26F36}"/>
              </a:ext>
            </a:extLst>
          </p:cNvPr>
          <p:cNvSpPr txBox="1">
            <a:spLocks/>
          </p:cNvSpPr>
          <p:nvPr/>
        </p:nvSpPr>
        <p:spPr>
          <a:xfrm>
            <a:off x="3696109" y="1940270"/>
            <a:ext cx="5943601" cy="921623"/>
          </a:xfrm>
          <a:prstGeom prst="parallelogram">
            <a:avLst>
              <a:gd name="adj" fmla="val 99234"/>
            </a:avLst>
          </a:prstGeom>
        </p:spPr>
        <p:txBody>
          <a:bodyPr vert="horz" wrap="none" lIns="0" tIns="45720" rIns="0" bIns="45720" rtlCol="0" anchor="t">
            <a:noAutofit/>
          </a:bodyPr>
          <a:lstStyle>
            <a:lvl1pPr algn="r" defTabSz="914400" rtl="0" eaLnBrk="1" latinLnBrk="0" hangingPunct="1">
              <a:lnSpc>
                <a:spcPct val="90000"/>
              </a:lnSpc>
              <a:spcBef>
                <a:spcPct val="0"/>
              </a:spcBef>
              <a:buNone/>
              <a:defRPr sz="6000" b="0" i="0" kern="1200" cap="none">
                <a:solidFill>
                  <a:schemeClr val="tx1"/>
                </a:solidFill>
                <a:effectLst/>
                <a:latin typeface="+mj-lt"/>
                <a:ea typeface="+mj-ea"/>
                <a:cs typeface="+mj-cs"/>
              </a:defRPr>
            </a:lvl1pPr>
          </a:lstStyle>
          <a:p>
            <a:r>
              <a:rPr lang="it-IT" sz="3600" dirty="0" smtClean="0"/>
              <a:t>      </a:t>
            </a:r>
            <a:endParaRPr lang="it-IT" sz="3600" dirty="0"/>
          </a:p>
        </p:txBody>
      </p:sp>
      <p:sp>
        <p:nvSpPr>
          <p:cNvPr id="5" name="CasellaDiTesto 4"/>
          <p:cNvSpPr txBox="1"/>
          <p:nvPr/>
        </p:nvSpPr>
        <p:spPr>
          <a:xfrm>
            <a:off x="1128712" y="1505595"/>
            <a:ext cx="7884826" cy="4893647"/>
          </a:xfrm>
          <a:prstGeom prst="rect">
            <a:avLst/>
          </a:prstGeom>
          <a:noFill/>
        </p:spPr>
        <p:txBody>
          <a:bodyPr wrap="square" rtlCol="0">
            <a:spAutoFit/>
          </a:bodyPr>
          <a:lstStyle/>
          <a:p>
            <a:r>
              <a:rPr lang="it-IT" sz="2400" dirty="0"/>
              <a:t>A</a:t>
            </a:r>
            <a:r>
              <a:rPr lang="it-IT" sz="2400" dirty="0" smtClean="0"/>
              <a:t>ncient </a:t>
            </a:r>
            <a:r>
              <a:rPr lang="it-IT" sz="2400" dirty="0" err="1"/>
              <a:t>cities</a:t>
            </a:r>
            <a:r>
              <a:rPr lang="it-IT" sz="2400" dirty="0"/>
              <a:t> of Ionia, </a:t>
            </a:r>
            <a:r>
              <a:rPr lang="it-IT" sz="2400" dirty="0">
                <a:solidFill>
                  <a:srgbClr val="FFFF00"/>
                </a:solidFill>
              </a:rPr>
              <a:t>Colophon</a:t>
            </a:r>
            <a:r>
              <a:rPr lang="it-IT" sz="2400" dirty="0"/>
              <a:t> (Men- </a:t>
            </a:r>
            <a:r>
              <a:rPr lang="it-IT" sz="2400" dirty="0" err="1"/>
              <a:t>deres</a:t>
            </a:r>
            <a:r>
              <a:rPr lang="it-IT" sz="2400" dirty="0"/>
              <a:t>) , </a:t>
            </a:r>
            <a:r>
              <a:rPr lang="it-IT" sz="2400" dirty="0" err="1">
                <a:solidFill>
                  <a:srgbClr val="FFFF00"/>
                </a:solidFill>
              </a:rPr>
              <a:t>Miletus</a:t>
            </a:r>
            <a:r>
              <a:rPr lang="it-IT" sz="2400" dirty="0"/>
              <a:t> (</a:t>
            </a:r>
            <a:r>
              <a:rPr lang="it-IT" sz="2400" dirty="0" err="1"/>
              <a:t>Didim</a:t>
            </a:r>
            <a:r>
              <a:rPr lang="it-IT" sz="2400" dirty="0"/>
              <a:t>), </a:t>
            </a:r>
            <a:r>
              <a:rPr lang="it-IT" sz="2400" dirty="0" err="1">
                <a:solidFill>
                  <a:srgbClr val="FFFF00"/>
                </a:solidFill>
              </a:rPr>
              <a:t>Myus</a:t>
            </a:r>
            <a:r>
              <a:rPr lang="it-IT" sz="2400" dirty="0"/>
              <a:t> (</a:t>
            </a:r>
            <a:r>
              <a:rPr lang="it-IT" sz="2400" dirty="0" err="1"/>
              <a:t>Söke</a:t>
            </a:r>
            <a:r>
              <a:rPr lang="it-IT" sz="2400" dirty="0"/>
              <a:t>), </a:t>
            </a:r>
            <a:r>
              <a:rPr lang="it-IT" sz="2400" dirty="0" err="1">
                <a:solidFill>
                  <a:srgbClr val="FFFF00"/>
                </a:solidFill>
              </a:rPr>
              <a:t>Priene</a:t>
            </a:r>
            <a:r>
              <a:rPr lang="it-IT" sz="2400" dirty="0"/>
              <a:t> (</a:t>
            </a:r>
            <a:r>
              <a:rPr lang="it-IT" sz="2400" dirty="0" err="1"/>
              <a:t>Söke</a:t>
            </a:r>
            <a:r>
              <a:rPr lang="it-IT" sz="2400" dirty="0"/>
              <a:t>), </a:t>
            </a:r>
            <a:r>
              <a:rPr lang="it-IT" sz="2400" dirty="0" err="1">
                <a:solidFill>
                  <a:srgbClr val="FFFF00"/>
                </a:solidFill>
              </a:rPr>
              <a:t>Ephesus</a:t>
            </a:r>
            <a:r>
              <a:rPr lang="it-IT" sz="2400" dirty="0"/>
              <a:t> (</a:t>
            </a:r>
            <a:r>
              <a:rPr lang="it-IT" sz="2400" dirty="0" err="1"/>
              <a:t>Selçuk</a:t>
            </a:r>
            <a:r>
              <a:rPr lang="it-IT" sz="2400" dirty="0"/>
              <a:t>), </a:t>
            </a:r>
            <a:r>
              <a:rPr lang="it-IT" sz="2400" dirty="0" err="1">
                <a:solidFill>
                  <a:srgbClr val="FFFF00"/>
                </a:solidFill>
              </a:rPr>
              <a:t>Lebedus</a:t>
            </a:r>
            <a:r>
              <a:rPr lang="it-IT" sz="2400" dirty="0"/>
              <a:t> (</a:t>
            </a:r>
            <a:r>
              <a:rPr lang="it-IT" sz="2400" dirty="0" err="1"/>
              <a:t>Seferihisar</a:t>
            </a:r>
            <a:r>
              <a:rPr lang="it-IT" sz="2400" dirty="0"/>
              <a:t>), </a:t>
            </a:r>
            <a:r>
              <a:rPr lang="it-IT" sz="2400" dirty="0" err="1">
                <a:solidFill>
                  <a:srgbClr val="FFFF00"/>
                </a:solidFill>
              </a:rPr>
              <a:t>Teos</a:t>
            </a:r>
            <a:r>
              <a:rPr lang="it-IT" sz="2400" dirty="0"/>
              <a:t> (</a:t>
            </a:r>
            <a:r>
              <a:rPr lang="it-IT" sz="2400" dirty="0" err="1"/>
              <a:t>Seferihisar</a:t>
            </a:r>
            <a:r>
              <a:rPr lang="it-IT" sz="2400" dirty="0"/>
              <a:t>),</a:t>
            </a:r>
            <a:r>
              <a:rPr lang="it-IT" sz="2400" dirty="0" err="1">
                <a:solidFill>
                  <a:srgbClr val="FFFF00"/>
                </a:solidFill>
              </a:rPr>
              <a:t>Klazomenai</a:t>
            </a:r>
            <a:r>
              <a:rPr lang="it-IT" sz="2400" dirty="0"/>
              <a:t> (Urla), </a:t>
            </a:r>
            <a:r>
              <a:rPr lang="it-IT" sz="2400" dirty="0" err="1">
                <a:solidFill>
                  <a:srgbClr val="FFFF00"/>
                </a:solidFill>
              </a:rPr>
              <a:t>Erythrae</a:t>
            </a:r>
            <a:r>
              <a:rPr lang="it-IT" sz="2400" dirty="0">
                <a:solidFill>
                  <a:srgbClr val="FFFF00"/>
                </a:solidFill>
              </a:rPr>
              <a:t> </a:t>
            </a:r>
            <a:r>
              <a:rPr lang="it-IT" sz="2400" dirty="0"/>
              <a:t>(</a:t>
            </a:r>
            <a:r>
              <a:rPr lang="it-IT" sz="2400" dirty="0" err="1"/>
              <a:t>Çeşme</a:t>
            </a:r>
            <a:r>
              <a:rPr lang="it-IT" sz="2400" dirty="0"/>
              <a:t>), </a:t>
            </a:r>
            <a:r>
              <a:rPr lang="it-IT" sz="2400" dirty="0" err="1">
                <a:solidFill>
                  <a:srgbClr val="FFFF00"/>
                </a:solidFill>
              </a:rPr>
              <a:t>Phocaea</a:t>
            </a:r>
            <a:r>
              <a:rPr lang="it-IT" sz="2400" dirty="0"/>
              <a:t> (</a:t>
            </a:r>
            <a:r>
              <a:rPr lang="it-IT" sz="2400" dirty="0" err="1"/>
              <a:t>Foça</a:t>
            </a:r>
            <a:r>
              <a:rPr lang="it-IT" sz="2400" dirty="0"/>
              <a:t>), </a:t>
            </a:r>
            <a:r>
              <a:rPr lang="it-IT" sz="2400" dirty="0" err="1">
                <a:solidFill>
                  <a:srgbClr val="FFFF00"/>
                </a:solidFill>
              </a:rPr>
              <a:t>Samos</a:t>
            </a:r>
            <a:r>
              <a:rPr lang="it-IT" sz="2400" dirty="0"/>
              <a:t> (</a:t>
            </a:r>
            <a:r>
              <a:rPr lang="it-IT" sz="2400" dirty="0" err="1"/>
              <a:t>Samos</a:t>
            </a:r>
            <a:r>
              <a:rPr lang="it-IT" sz="2400" dirty="0"/>
              <a:t>), and </a:t>
            </a:r>
            <a:r>
              <a:rPr lang="it-IT" sz="2400" dirty="0" err="1">
                <a:solidFill>
                  <a:srgbClr val="FFFF00"/>
                </a:solidFill>
              </a:rPr>
              <a:t>Chios</a:t>
            </a:r>
            <a:r>
              <a:rPr lang="it-IT" sz="2400" dirty="0"/>
              <a:t> (</a:t>
            </a:r>
            <a:r>
              <a:rPr lang="it-IT" sz="2400" dirty="0" err="1"/>
              <a:t>Sakız</a:t>
            </a:r>
            <a:r>
              <a:rPr lang="it-IT" sz="2400" dirty="0"/>
              <a:t>) on the road of </a:t>
            </a:r>
            <a:r>
              <a:rPr lang="it-IT" sz="2400" dirty="0" err="1"/>
              <a:t>Ions</a:t>
            </a:r>
            <a:r>
              <a:rPr lang="it-IT" sz="2400" dirty="0" smtClean="0"/>
              <a:t>)</a:t>
            </a:r>
          </a:p>
          <a:p>
            <a:endParaRPr lang="it-IT" sz="2400" dirty="0"/>
          </a:p>
          <a:p>
            <a:pPr lvl="2"/>
            <a:r>
              <a:rPr lang="en-US" sz="2400" dirty="0" smtClean="0"/>
              <a:t>Ion Union of Cities Project is a project for cooperation of modern cities to emphasize the importance of these cities as destinations of cultural tourism, and to help partner cities gain visibility and financial returns on the national and international scale through collaboration at various levels with a focus on culture and tourism</a:t>
            </a:r>
            <a:endParaRPr lang="it-IT" sz="2400" dirty="0"/>
          </a:p>
        </p:txBody>
      </p:sp>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1852" y="1505595"/>
            <a:ext cx="2318847" cy="1635841"/>
          </a:xfrm>
          <a:prstGeom prst="rect">
            <a:avLst/>
          </a:prstGeom>
        </p:spPr>
      </p:pic>
    </p:spTree>
    <p:extLst>
      <p:ext uri="{BB962C8B-B14F-4D97-AF65-F5344CB8AC3E}">
        <p14:creationId xmlns:p14="http://schemas.microsoft.com/office/powerpoint/2010/main" val="7587962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A365C94E-04BF-4F85-508D-7FB5CE9130B5}"/>
              </a:ext>
            </a:extLst>
          </p:cNvPr>
          <p:cNvSpPr>
            <a:spLocks noGrp="1"/>
          </p:cNvSpPr>
          <p:nvPr>
            <p:ph type="title"/>
          </p:nvPr>
        </p:nvSpPr>
        <p:spPr>
          <a:xfrm>
            <a:off x="1521004" y="478535"/>
            <a:ext cx="9299396" cy="1060333"/>
          </a:xfrm>
        </p:spPr>
        <p:txBody>
          <a:bodyPr>
            <a:normAutofit fontScale="90000"/>
          </a:bodyPr>
          <a:lstStyle/>
          <a:p>
            <a:pPr algn="ctr"/>
            <a:r>
              <a:rPr lang="it-IT" sz="3600" dirty="0" smtClean="0">
                <a:latin typeface="+mn-lt"/>
              </a:rPr>
              <a:t>I modelli di riferimento: O.T. e F.I. </a:t>
            </a:r>
            <a:r>
              <a:rPr lang="it-IT" sz="3600" dirty="0" smtClean="0">
                <a:latin typeface="+mn-lt"/>
              </a:rPr>
              <a:t/>
            </a:r>
            <a:br>
              <a:rPr lang="it-IT" sz="3600" dirty="0" smtClean="0">
                <a:latin typeface="+mn-lt"/>
              </a:rPr>
            </a:br>
            <a:r>
              <a:rPr lang="it-IT" sz="2800" dirty="0">
                <a:latin typeface="+mn-lt"/>
              </a:rPr>
              <a:t/>
            </a:r>
            <a:br>
              <a:rPr lang="it-IT" sz="2800" dirty="0">
                <a:latin typeface="+mn-lt"/>
              </a:rPr>
            </a:br>
            <a:r>
              <a:rPr lang="it-IT" sz="2800" dirty="0" smtClean="0">
                <a:latin typeface="+mn-lt"/>
              </a:rPr>
              <a:t> </a:t>
            </a:r>
            <a:r>
              <a:rPr lang="it-IT" sz="2800" dirty="0">
                <a:solidFill>
                  <a:prstClr val="black"/>
                </a:solidFill>
                <a:latin typeface="Calisto MT"/>
              </a:rPr>
              <a:t/>
            </a:r>
            <a:br>
              <a:rPr lang="it-IT" sz="2800" dirty="0">
                <a:solidFill>
                  <a:prstClr val="black"/>
                </a:solidFill>
                <a:latin typeface="Calisto MT"/>
              </a:rPr>
            </a:br>
            <a:r>
              <a:rPr lang="it-IT" sz="2800" dirty="0">
                <a:solidFill>
                  <a:prstClr val="black"/>
                </a:solidFill>
                <a:latin typeface="Calisto MT"/>
              </a:rPr>
              <a:t/>
            </a:r>
            <a:br>
              <a:rPr lang="it-IT" sz="2800" dirty="0">
                <a:solidFill>
                  <a:prstClr val="black"/>
                </a:solidFill>
                <a:latin typeface="Calisto MT"/>
              </a:rPr>
            </a:br>
            <a:r>
              <a:rPr lang="it-IT" sz="2400" dirty="0">
                <a:solidFill>
                  <a:prstClr val="black"/>
                </a:solidFill>
                <a:latin typeface="Calisto MT"/>
              </a:rPr>
              <a:t/>
            </a:r>
            <a:br>
              <a:rPr lang="it-IT" sz="2400" dirty="0">
                <a:solidFill>
                  <a:prstClr val="black"/>
                </a:solidFill>
                <a:latin typeface="Calisto MT"/>
              </a:rPr>
            </a:br>
            <a:r>
              <a:rPr lang="it-IT" sz="2400" dirty="0">
                <a:solidFill>
                  <a:prstClr val="black"/>
                </a:solidFill>
                <a:latin typeface="Calisto MT"/>
              </a:rPr>
              <a:t> </a:t>
            </a:r>
            <a:endParaRPr lang="it-IT" dirty="0">
              <a:latin typeface="Calisto MT"/>
            </a:endParaRPr>
          </a:p>
        </p:txBody>
      </p:sp>
      <p:grpSp>
        <p:nvGrpSpPr>
          <p:cNvPr id="4" name="Gruppo 3"/>
          <p:cNvGrpSpPr/>
          <p:nvPr/>
        </p:nvGrpSpPr>
        <p:grpSpPr>
          <a:xfrm>
            <a:off x="1716009" y="1605182"/>
            <a:ext cx="4966550" cy="3907689"/>
            <a:chOff x="4898849" y="1498255"/>
            <a:chExt cx="6494175" cy="4841205"/>
          </a:xfrm>
        </p:grpSpPr>
        <p:pic>
          <p:nvPicPr>
            <p:cNvPr id="18" name="Immagine 17"/>
            <p:cNvPicPr>
              <a:picLocks noChangeAspect="1"/>
            </p:cNvPicPr>
            <p:nvPr/>
          </p:nvPicPr>
          <p:blipFill>
            <a:blip r:embed="rId2"/>
            <a:stretch>
              <a:fillRect/>
            </a:stretch>
          </p:blipFill>
          <p:spPr>
            <a:xfrm>
              <a:off x="7342605" y="3590035"/>
              <a:ext cx="2613992" cy="2078703"/>
            </a:xfrm>
            <a:prstGeom prst="rect">
              <a:avLst/>
            </a:prstGeom>
          </p:spPr>
        </p:pic>
        <p:sp>
          <p:nvSpPr>
            <p:cNvPr id="3" name="CasellaDiTesto 2"/>
            <p:cNvSpPr txBox="1"/>
            <p:nvPr/>
          </p:nvSpPr>
          <p:spPr>
            <a:xfrm rot="764532">
              <a:off x="9640424" y="5233550"/>
              <a:ext cx="1752600" cy="461665"/>
            </a:xfrm>
            <a:prstGeom prst="rect">
              <a:avLst/>
            </a:prstGeom>
            <a:noFill/>
          </p:spPr>
          <p:txBody>
            <a:bodyPr wrap="square" rtlCol="0">
              <a:spAutoFit/>
            </a:bodyPr>
            <a:lstStyle/>
            <a:p>
              <a:r>
                <a:rPr lang="it-IT" sz="2000" b="1" dirty="0" smtClean="0"/>
                <a:t>Scuole</a:t>
              </a:r>
              <a:endParaRPr lang="it-IT" sz="2000" b="1" dirty="0"/>
            </a:p>
          </p:txBody>
        </p:sp>
        <p:sp>
          <p:nvSpPr>
            <p:cNvPr id="21" name="CasellaDiTesto 20"/>
            <p:cNvSpPr txBox="1"/>
            <p:nvPr/>
          </p:nvSpPr>
          <p:spPr>
            <a:xfrm rot="19092267">
              <a:off x="9541941" y="3187680"/>
              <a:ext cx="1752600" cy="461665"/>
            </a:xfrm>
            <a:prstGeom prst="rect">
              <a:avLst/>
            </a:prstGeom>
            <a:noFill/>
          </p:spPr>
          <p:txBody>
            <a:bodyPr wrap="square" rtlCol="0">
              <a:spAutoFit/>
            </a:bodyPr>
            <a:lstStyle/>
            <a:p>
              <a:r>
                <a:rPr lang="it-IT" sz="2000" b="1" dirty="0" smtClean="0"/>
                <a:t>Imprese</a:t>
              </a:r>
              <a:endParaRPr lang="it-IT" sz="2000" b="1" dirty="0"/>
            </a:p>
          </p:txBody>
        </p:sp>
        <p:sp>
          <p:nvSpPr>
            <p:cNvPr id="22" name="CasellaDiTesto 21"/>
            <p:cNvSpPr txBox="1"/>
            <p:nvPr/>
          </p:nvSpPr>
          <p:spPr>
            <a:xfrm rot="1114184">
              <a:off x="8000179" y="5877726"/>
              <a:ext cx="2416679" cy="461734"/>
            </a:xfrm>
            <a:prstGeom prst="rect">
              <a:avLst/>
            </a:prstGeom>
            <a:noFill/>
          </p:spPr>
          <p:txBody>
            <a:bodyPr wrap="square" rtlCol="0">
              <a:spAutoFit/>
            </a:bodyPr>
            <a:lstStyle/>
            <a:p>
              <a:r>
                <a:rPr lang="it-IT" b="1" dirty="0" smtClean="0"/>
                <a:t>Associazio</a:t>
              </a:r>
              <a:r>
                <a:rPr lang="it-IT" sz="2000" b="1" dirty="0" smtClean="0"/>
                <a:t>ni</a:t>
              </a:r>
              <a:endParaRPr lang="it-IT" sz="2000" b="1" dirty="0"/>
            </a:p>
          </p:txBody>
        </p:sp>
        <p:sp>
          <p:nvSpPr>
            <p:cNvPr id="23" name="CasellaDiTesto 22"/>
            <p:cNvSpPr txBox="1"/>
            <p:nvPr/>
          </p:nvSpPr>
          <p:spPr>
            <a:xfrm>
              <a:off x="5532461" y="4903220"/>
              <a:ext cx="2416679" cy="461664"/>
            </a:xfrm>
            <a:prstGeom prst="rect">
              <a:avLst/>
            </a:prstGeom>
            <a:noFill/>
          </p:spPr>
          <p:txBody>
            <a:bodyPr wrap="square" rtlCol="0">
              <a:spAutoFit/>
            </a:bodyPr>
            <a:lstStyle/>
            <a:p>
              <a:r>
                <a:rPr lang="it-IT" sz="2000" b="1" dirty="0" smtClean="0"/>
                <a:t>Comuni</a:t>
              </a:r>
              <a:endParaRPr lang="it-IT" sz="2000" b="1" dirty="0"/>
            </a:p>
          </p:txBody>
        </p:sp>
        <p:sp>
          <p:nvSpPr>
            <p:cNvPr id="24" name="CasellaDiTesto 23"/>
            <p:cNvSpPr txBox="1"/>
            <p:nvPr/>
          </p:nvSpPr>
          <p:spPr>
            <a:xfrm rot="16773625">
              <a:off x="7809300" y="2128092"/>
              <a:ext cx="1752600" cy="492926"/>
            </a:xfrm>
            <a:prstGeom prst="rect">
              <a:avLst/>
            </a:prstGeom>
            <a:noFill/>
          </p:spPr>
          <p:txBody>
            <a:bodyPr wrap="square" rtlCol="0">
              <a:spAutoFit/>
            </a:bodyPr>
            <a:lstStyle/>
            <a:p>
              <a:r>
                <a:rPr lang="it-IT" b="1" dirty="0" smtClean="0"/>
                <a:t>Universit</a:t>
              </a:r>
              <a:r>
                <a:rPr lang="it-IT" sz="2000" b="1" dirty="0" smtClean="0"/>
                <a:t>à</a:t>
              </a:r>
              <a:endParaRPr lang="it-IT" sz="2000" b="1" dirty="0"/>
            </a:p>
          </p:txBody>
        </p:sp>
        <p:sp>
          <p:nvSpPr>
            <p:cNvPr id="25" name="CasellaDiTesto 24"/>
            <p:cNvSpPr txBox="1"/>
            <p:nvPr/>
          </p:nvSpPr>
          <p:spPr>
            <a:xfrm rot="1450267">
              <a:off x="4898849" y="3046154"/>
              <a:ext cx="3080870" cy="461734"/>
            </a:xfrm>
            <a:prstGeom prst="rect">
              <a:avLst/>
            </a:prstGeom>
            <a:noFill/>
          </p:spPr>
          <p:txBody>
            <a:bodyPr wrap="square" rtlCol="0">
              <a:spAutoFit/>
            </a:bodyPr>
            <a:lstStyle/>
            <a:p>
              <a:r>
                <a:rPr lang="it-IT" sz="2000" b="1" dirty="0" smtClean="0"/>
                <a:t>Altri Enti Pubblici</a:t>
              </a:r>
              <a:endParaRPr lang="it-IT" sz="2000" b="1" dirty="0"/>
            </a:p>
          </p:txBody>
        </p:sp>
      </p:grpSp>
      <p:cxnSp>
        <p:nvCxnSpPr>
          <p:cNvPr id="6" name="Connettore 2 5"/>
          <p:cNvCxnSpPr/>
          <p:nvPr/>
        </p:nvCxnSpPr>
        <p:spPr>
          <a:xfrm flipV="1">
            <a:off x="4612002" y="1885950"/>
            <a:ext cx="4170048" cy="2246596"/>
          </a:xfrm>
          <a:prstGeom prst="straightConnector1">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ttore 2 27"/>
          <p:cNvCxnSpPr/>
          <p:nvPr/>
        </p:nvCxnSpPr>
        <p:spPr>
          <a:xfrm>
            <a:off x="4612002" y="4132546"/>
            <a:ext cx="4398648" cy="0"/>
          </a:xfrm>
          <a:prstGeom prst="straightConnector1">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9" name="CasellaDiTesto 28"/>
          <p:cNvSpPr txBox="1"/>
          <p:nvPr/>
        </p:nvSpPr>
        <p:spPr>
          <a:xfrm rot="20036398">
            <a:off x="7101682" y="2227813"/>
            <a:ext cx="3017837" cy="369332"/>
          </a:xfrm>
          <a:prstGeom prst="rect">
            <a:avLst/>
          </a:prstGeom>
          <a:noFill/>
        </p:spPr>
        <p:txBody>
          <a:bodyPr wrap="square" rtlCol="0">
            <a:spAutoFit/>
          </a:bodyPr>
          <a:lstStyle/>
          <a:p>
            <a:r>
              <a:rPr lang="it-IT" b="1" dirty="0" smtClean="0"/>
              <a:t>Progettazione partecipata </a:t>
            </a:r>
            <a:endParaRPr lang="it-IT" sz="2000" b="1" dirty="0"/>
          </a:p>
        </p:txBody>
      </p:sp>
      <p:sp>
        <p:nvSpPr>
          <p:cNvPr id="31" name="CasellaDiTesto 30"/>
          <p:cNvSpPr txBox="1"/>
          <p:nvPr/>
        </p:nvSpPr>
        <p:spPr>
          <a:xfrm>
            <a:off x="7501731" y="4183320"/>
            <a:ext cx="3017837" cy="369332"/>
          </a:xfrm>
          <a:prstGeom prst="rect">
            <a:avLst/>
          </a:prstGeom>
          <a:noFill/>
        </p:spPr>
        <p:txBody>
          <a:bodyPr wrap="square" rtlCol="0">
            <a:spAutoFit/>
          </a:bodyPr>
          <a:lstStyle/>
          <a:p>
            <a:r>
              <a:rPr lang="it-IT" b="1" dirty="0" smtClean="0"/>
              <a:t>Apprendimento</a:t>
            </a:r>
            <a:endParaRPr lang="it-IT" sz="2000" b="1" dirty="0"/>
          </a:p>
        </p:txBody>
      </p:sp>
      <p:pic>
        <p:nvPicPr>
          <p:cNvPr id="15" name="Immagin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0597" y="2412479"/>
            <a:ext cx="1005453" cy="1421503"/>
          </a:xfrm>
          <a:prstGeom prst="rect">
            <a:avLst/>
          </a:prstGeom>
          <a:ln>
            <a:solidFill>
              <a:schemeClr val="tx1"/>
            </a:solidFill>
          </a:ln>
        </p:spPr>
      </p:pic>
      <p:pic>
        <p:nvPicPr>
          <p:cNvPr id="5" name="Immagin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0838" y="4971483"/>
            <a:ext cx="947680" cy="1349128"/>
          </a:xfrm>
          <a:prstGeom prst="rect">
            <a:avLst/>
          </a:prstGeom>
          <a:ln>
            <a:solidFill>
              <a:schemeClr val="tx1"/>
            </a:solidFill>
          </a:ln>
        </p:spPr>
      </p:pic>
      <p:sp>
        <p:nvSpPr>
          <p:cNvPr id="7" name="CasellaDiTesto 6"/>
          <p:cNvSpPr txBox="1"/>
          <p:nvPr/>
        </p:nvSpPr>
        <p:spPr>
          <a:xfrm>
            <a:off x="1409075" y="5326521"/>
            <a:ext cx="1064302" cy="523220"/>
          </a:xfrm>
          <a:prstGeom prst="rect">
            <a:avLst/>
          </a:prstGeom>
          <a:noFill/>
        </p:spPr>
        <p:txBody>
          <a:bodyPr wrap="square" rtlCol="0">
            <a:spAutoFit/>
          </a:bodyPr>
          <a:lstStyle/>
          <a:p>
            <a:r>
              <a:rPr lang="it-IT" sz="2800" b="1" dirty="0" smtClean="0"/>
              <a:t>O.T. </a:t>
            </a:r>
            <a:endParaRPr lang="it-IT" sz="2800" b="1" dirty="0"/>
          </a:p>
        </p:txBody>
      </p:sp>
      <p:sp>
        <p:nvSpPr>
          <p:cNvPr id="19" name="CasellaDiTesto 18"/>
          <p:cNvSpPr txBox="1"/>
          <p:nvPr/>
        </p:nvSpPr>
        <p:spPr>
          <a:xfrm>
            <a:off x="10375691" y="2718038"/>
            <a:ext cx="1064302" cy="523220"/>
          </a:xfrm>
          <a:prstGeom prst="rect">
            <a:avLst/>
          </a:prstGeom>
          <a:noFill/>
        </p:spPr>
        <p:txBody>
          <a:bodyPr wrap="square" rtlCol="0">
            <a:spAutoFit/>
          </a:bodyPr>
          <a:lstStyle/>
          <a:p>
            <a:r>
              <a:rPr lang="it-IT" sz="2800" b="1" dirty="0" smtClean="0"/>
              <a:t>F.I. </a:t>
            </a:r>
            <a:endParaRPr lang="it-IT" sz="2800" b="1" dirty="0"/>
          </a:p>
        </p:txBody>
      </p:sp>
    </p:spTree>
    <p:extLst>
      <p:ext uri="{BB962C8B-B14F-4D97-AF65-F5344CB8AC3E}">
        <p14:creationId xmlns:p14="http://schemas.microsoft.com/office/powerpoint/2010/main" val="3880813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A365C94E-04BF-4F85-508D-7FB5CE9130B5}"/>
              </a:ext>
            </a:extLst>
          </p:cNvPr>
          <p:cNvSpPr>
            <a:spLocks noGrp="1"/>
          </p:cNvSpPr>
          <p:nvPr>
            <p:ph type="title"/>
          </p:nvPr>
        </p:nvSpPr>
        <p:spPr>
          <a:xfrm>
            <a:off x="1521004" y="478535"/>
            <a:ext cx="9299396" cy="1060333"/>
          </a:xfrm>
        </p:spPr>
        <p:txBody>
          <a:bodyPr>
            <a:normAutofit fontScale="90000"/>
          </a:bodyPr>
          <a:lstStyle/>
          <a:p>
            <a:pPr algn="ctr"/>
            <a:r>
              <a:rPr lang="it-IT" sz="3600" dirty="0" smtClean="0">
                <a:latin typeface="+mn-lt"/>
              </a:rPr>
              <a:t>Metodologia  </a:t>
            </a:r>
            <a:br>
              <a:rPr lang="it-IT" sz="3600" dirty="0" smtClean="0">
                <a:latin typeface="+mn-lt"/>
              </a:rPr>
            </a:br>
            <a:r>
              <a:rPr lang="it-IT" sz="3600" b="1" dirty="0" smtClean="0">
                <a:solidFill>
                  <a:srgbClr val="00B0F0"/>
                </a:solidFill>
                <a:latin typeface="+mn-lt"/>
              </a:rPr>
              <a:t>Forma</a:t>
            </a:r>
            <a:r>
              <a:rPr lang="it-IT" sz="3600" b="1" dirty="0" smtClean="0">
                <a:solidFill>
                  <a:srgbClr val="00B0F0"/>
                </a:solidFill>
              </a:rPr>
              <a:t>zione-Intervento</a:t>
            </a:r>
            <a:r>
              <a:rPr lang="it-IT" sz="3600" b="1" dirty="0" smtClean="0">
                <a:solidFill>
                  <a:srgbClr val="00B0F0"/>
                </a:solidFill>
                <a:latin typeface="Arial"/>
                <a:cs typeface="Arial"/>
              </a:rPr>
              <a:t>®</a:t>
            </a:r>
            <a:r>
              <a:rPr lang="it-IT" sz="2800" b="1" dirty="0">
                <a:solidFill>
                  <a:srgbClr val="FFC000"/>
                </a:solidFill>
                <a:latin typeface="+mn-lt"/>
              </a:rPr>
              <a:t/>
            </a:r>
            <a:br>
              <a:rPr lang="it-IT" sz="2800" b="1" dirty="0">
                <a:solidFill>
                  <a:srgbClr val="FFC000"/>
                </a:solidFill>
                <a:latin typeface="+mn-lt"/>
              </a:rPr>
            </a:br>
            <a:r>
              <a:rPr lang="it-IT" sz="2800" dirty="0" smtClean="0">
                <a:latin typeface="+mn-lt"/>
              </a:rPr>
              <a:t> </a:t>
            </a:r>
            <a:r>
              <a:rPr lang="it-IT" sz="2800" dirty="0">
                <a:solidFill>
                  <a:prstClr val="black"/>
                </a:solidFill>
                <a:latin typeface="Calisto MT"/>
              </a:rPr>
              <a:t/>
            </a:r>
            <a:br>
              <a:rPr lang="it-IT" sz="2800" dirty="0">
                <a:solidFill>
                  <a:prstClr val="black"/>
                </a:solidFill>
                <a:latin typeface="Calisto MT"/>
              </a:rPr>
            </a:br>
            <a:r>
              <a:rPr lang="it-IT" sz="2800" dirty="0">
                <a:solidFill>
                  <a:prstClr val="black"/>
                </a:solidFill>
                <a:latin typeface="Calisto MT"/>
              </a:rPr>
              <a:t/>
            </a:r>
            <a:br>
              <a:rPr lang="it-IT" sz="2800" dirty="0">
                <a:solidFill>
                  <a:prstClr val="black"/>
                </a:solidFill>
                <a:latin typeface="Calisto MT"/>
              </a:rPr>
            </a:br>
            <a:r>
              <a:rPr lang="it-IT" sz="2400" dirty="0">
                <a:solidFill>
                  <a:prstClr val="black"/>
                </a:solidFill>
                <a:latin typeface="Calisto MT"/>
              </a:rPr>
              <a:t/>
            </a:r>
            <a:br>
              <a:rPr lang="it-IT" sz="2400" dirty="0">
                <a:solidFill>
                  <a:prstClr val="black"/>
                </a:solidFill>
                <a:latin typeface="Calisto MT"/>
              </a:rPr>
            </a:br>
            <a:r>
              <a:rPr lang="it-IT" sz="2400" dirty="0">
                <a:solidFill>
                  <a:prstClr val="black"/>
                </a:solidFill>
                <a:latin typeface="Calisto MT"/>
              </a:rPr>
              <a:t> </a:t>
            </a:r>
            <a:endParaRPr lang="it-IT" dirty="0">
              <a:latin typeface="Calisto MT"/>
            </a:endParaRPr>
          </a:p>
        </p:txBody>
      </p:sp>
      <p:pic>
        <p:nvPicPr>
          <p:cNvPr id="18" name="Immagine 17"/>
          <p:cNvPicPr>
            <a:picLocks noChangeAspect="1"/>
          </p:cNvPicPr>
          <p:nvPr/>
        </p:nvPicPr>
        <p:blipFill>
          <a:blip r:embed="rId2"/>
          <a:stretch>
            <a:fillRect/>
          </a:stretch>
        </p:blipFill>
        <p:spPr>
          <a:xfrm>
            <a:off x="1194374" y="4640222"/>
            <a:ext cx="1999102" cy="1677872"/>
          </a:xfrm>
          <a:prstGeom prst="rect">
            <a:avLst/>
          </a:prstGeom>
        </p:spPr>
      </p:pic>
      <p:cxnSp>
        <p:nvCxnSpPr>
          <p:cNvPr id="6" name="Connettore 2 5"/>
          <p:cNvCxnSpPr/>
          <p:nvPr/>
        </p:nvCxnSpPr>
        <p:spPr>
          <a:xfrm flipV="1">
            <a:off x="2512531" y="1253396"/>
            <a:ext cx="7662152" cy="4144270"/>
          </a:xfrm>
          <a:prstGeom prst="straightConnector1">
            <a:avLst/>
          </a:prstGeom>
          <a:ln w="5715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ttore 2 27"/>
          <p:cNvCxnSpPr/>
          <p:nvPr/>
        </p:nvCxnSpPr>
        <p:spPr>
          <a:xfrm>
            <a:off x="2986798" y="5425672"/>
            <a:ext cx="7187885" cy="58454"/>
          </a:xfrm>
          <a:prstGeom prst="straightConnector1">
            <a:avLst/>
          </a:prstGeom>
          <a:ln w="5715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29" name="CasellaDiTesto 28"/>
          <p:cNvSpPr txBox="1"/>
          <p:nvPr/>
        </p:nvSpPr>
        <p:spPr>
          <a:xfrm rot="19819633">
            <a:off x="7614092" y="1289703"/>
            <a:ext cx="3017837" cy="369332"/>
          </a:xfrm>
          <a:prstGeom prst="rect">
            <a:avLst/>
          </a:prstGeom>
          <a:noFill/>
        </p:spPr>
        <p:txBody>
          <a:bodyPr wrap="square" rtlCol="0">
            <a:spAutoFit/>
          </a:bodyPr>
          <a:lstStyle/>
          <a:p>
            <a:r>
              <a:rPr lang="it-IT" b="1" dirty="0" smtClean="0"/>
              <a:t>Progettazione partecipata </a:t>
            </a:r>
            <a:endParaRPr lang="it-IT" sz="2000" b="1" dirty="0"/>
          </a:p>
        </p:txBody>
      </p:sp>
      <p:sp>
        <p:nvSpPr>
          <p:cNvPr id="31" name="CasellaDiTesto 30"/>
          <p:cNvSpPr txBox="1"/>
          <p:nvPr/>
        </p:nvSpPr>
        <p:spPr>
          <a:xfrm>
            <a:off x="7856141" y="4587806"/>
            <a:ext cx="3017837" cy="369332"/>
          </a:xfrm>
          <a:prstGeom prst="rect">
            <a:avLst/>
          </a:prstGeom>
          <a:noFill/>
        </p:spPr>
        <p:txBody>
          <a:bodyPr wrap="square" rtlCol="0">
            <a:spAutoFit/>
          </a:bodyPr>
          <a:lstStyle/>
          <a:p>
            <a:r>
              <a:rPr lang="it-IT" b="1" dirty="0" smtClean="0"/>
              <a:t>Apprendimento</a:t>
            </a:r>
            <a:endParaRPr lang="it-IT" sz="2000" b="1" dirty="0"/>
          </a:p>
        </p:txBody>
      </p:sp>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0800" y="1253396"/>
            <a:ext cx="1746250" cy="2468836"/>
          </a:xfrm>
          <a:prstGeom prst="rect">
            <a:avLst/>
          </a:prstGeom>
          <a:ln>
            <a:solidFill>
              <a:schemeClr val="tx1"/>
            </a:solidFill>
          </a:ln>
        </p:spPr>
      </p:pic>
      <p:sp>
        <p:nvSpPr>
          <p:cNvPr id="15" name="CasellaDiTesto 14"/>
          <p:cNvSpPr txBox="1"/>
          <p:nvPr/>
        </p:nvSpPr>
        <p:spPr>
          <a:xfrm>
            <a:off x="6347223" y="3462424"/>
            <a:ext cx="1508918" cy="369332"/>
          </a:xfrm>
          <a:prstGeom prst="rect">
            <a:avLst/>
          </a:prstGeom>
          <a:noFill/>
        </p:spPr>
        <p:txBody>
          <a:bodyPr wrap="square" rtlCol="0">
            <a:spAutoFit/>
          </a:bodyPr>
          <a:lstStyle/>
          <a:p>
            <a:r>
              <a:rPr lang="it-IT" b="1" dirty="0" smtClean="0"/>
              <a:t>ANALISI</a:t>
            </a:r>
            <a:endParaRPr lang="it-IT" sz="2000" b="1" dirty="0"/>
          </a:p>
        </p:txBody>
      </p:sp>
      <p:sp>
        <p:nvSpPr>
          <p:cNvPr id="16" name="CasellaDiTesto 15"/>
          <p:cNvSpPr txBox="1"/>
          <p:nvPr/>
        </p:nvSpPr>
        <p:spPr>
          <a:xfrm>
            <a:off x="7400665" y="2896004"/>
            <a:ext cx="2131988" cy="369332"/>
          </a:xfrm>
          <a:prstGeom prst="rect">
            <a:avLst/>
          </a:prstGeom>
          <a:noFill/>
        </p:spPr>
        <p:txBody>
          <a:bodyPr wrap="square" rtlCol="0">
            <a:spAutoFit/>
          </a:bodyPr>
          <a:lstStyle/>
          <a:p>
            <a:r>
              <a:rPr lang="it-IT" b="1" dirty="0" smtClean="0"/>
              <a:t>BENCHMARKING</a:t>
            </a:r>
            <a:endParaRPr lang="it-IT" sz="2000" b="1" dirty="0"/>
          </a:p>
        </p:txBody>
      </p:sp>
      <p:sp>
        <p:nvSpPr>
          <p:cNvPr id="17" name="CasellaDiTesto 16"/>
          <p:cNvSpPr txBox="1"/>
          <p:nvPr/>
        </p:nvSpPr>
        <p:spPr>
          <a:xfrm>
            <a:off x="3678848" y="4891304"/>
            <a:ext cx="2313963" cy="369332"/>
          </a:xfrm>
          <a:prstGeom prst="rect">
            <a:avLst/>
          </a:prstGeom>
          <a:noFill/>
        </p:spPr>
        <p:txBody>
          <a:bodyPr wrap="square" rtlCol="0">
            <a:spAutoFit/>
          </a:bodyPr>
          <a:lstStyle/>
          <a:p>
            <a:r>
              <a:rPr lang="it-IT" b="1" dirty="0" smtClean="0"/>
              <a:t>CONDIVISIONE</a:t>
            </a:r>
            <a:endParaRPr lang="it-IT" sz="2000" b="1" dirty="0"/>
          </a:p>
        </p:txBody>
      </p:sp>
      <p:sp>
        <p:nvSpPr>
          <p:cNvPr id="19" name="CasellaDiTesto 18"/>
          <p:cNvSpPr txBox="1"/>
          <p:nvPr/>
        </p:nvSpPr>
        <p:spPr>
          <a:xfrm>
            <a:off x="5071823" y="3958215"/>
            <a:ext cx="1508918" cy="646331"/>
          </a:xfrm>
          <a:prstGeom prst="rect">
            <a:avLst/>
          </a:prstGeom>
          <a:noFill/>
        </p:spPr>
        <p:txBody>
          <a:bodyPr wrap="square" rtlCol="0">
            <a:spAutoFit/>
          </a:bodyPr>
          <a:lstStyle/>
          <a:p>
            <a:r>
              <a:rPr lang="it-IT" b="1" dirty="0" smtClean="0"/>
              <a:t>Gruppo di PROGETTO</a:t>
            </a:r>
            <a:endParaRPr lang="it-IT" sz="2000" b="1" dirty="0"/>
          </a:p>
        </p:txBody>
      </p:sp>
      <p:sp>
        <p:nvSpPr>
          <p:cNvPr id="20" name="CasellaDiTesto 19"/>
          <p:cNvSpPr txBox="1"/>
          <p:nvPr/>
        </p:nvSpPr>
        <p:spPr>
          <a:xfrm>
            <a:off x="8629395" y="2024470"/>
            <a:ext cx="2171953" cy="461665"/>
          </a:xfrm>
          <a:prstGeom prst="rect">
            <a:avLst/>
          </a:prstGeom>
          <a:noFill/>
        </p:spPr>
        <p:txBody>
          <a:bodyPr wrap="square" rtlCol="0">
            <a:spAutoFit/>
          </a:bodyPr>
          <a:lstStyle/>
          <a:p>
            <a:r>
              <a:rPr lang="it-IT" b="1" dirty="0" err="1"/>
              <a:t>PROGETTA</a:t>
            </a:r>
            <a:r>
              <a:rPr lang="it-IT" sz="2400" b="1" dirty="0" err="1"/>
              <a:t>z</a:t>
            </a:r>
            <a:r>
              <a:rPr lang="it-IT" b="1" dirty="0" err="1"/>
              <a:t>IONE</a:t>
            </a:r>
            <a:endParaRPr lang="it-IT" b="1" dirty="0"/>
          </a:p>
        </p:txBody>
      </p:sp>
      <p:sp>
        <p:nvSpPr>
          <p:cNvPr id="21" name="CasellaDiTesto 20"/>
          <p:cNvSpPr txBox="1"/>
          <p:nvPr/>
        </p:nvSpPr>
        <p:spPr>
          <a:xfrm>
            <a:off x="4483893" y="5657653"/>
            <a:ext cx="3017837" cy="400110"/>
          </a:xfrm>
          <a:prstGeom prst="rect">
            <a:avLst/>
          </a:prstGeom>
          <a:noFill/>
        </p:spPr>
        <p:txBody>
          <a:bodyPr wrap="square" rtlCol="0">
            <a:spAutoFit/>
          </a:bodyPr>
          <a:lstStyle/>
          <a:p>
            <a:r>
              <a:rPr lang="it-IT" b="1" dirty="0" smtClean="0"/>
              <a:t>Comunica</a:t>
            </a:r>
            <a:r>
              <a:rPr lang="it-IT" sz="2000" b="1" dirty="0" smtClean="0"/>
              <a:t>zione</a:t>
            </a:r>
            <a:endParaRPr lang="it-IT" sz="2000" b="1" dirty="0"/>
          </a:p>
        </p:txBody>
      </p:sp>
      <p:sp>
        <p:nvSpPr>
          <p:cNvPr id="12" name="Freccia circolare in su 11"/>
          <p:cNvSpPr/>
          <p:nvPr/>
        </p:nvSpPr>
        <p:spPr>
          <a:xfrm rot="19238701">
            <a:off x="6369191" y="3993007"/>
            <a:ext cx="920989" cy="398644"/>
          </a:xfrm>
          <a:prstGeom prst="curved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3" name="Freccia circolare in su 22"/>
          <p:cNvSpPr/>
          <p:nvPr/>
        </p:nvSpPr>
        <p:spPr>
          <a:xfrm rot="19238701">
            <a:off x="7523700" y="3546873"/>
            <a:ext cx="920989" cy="398644"/>
          </a:xfrm>
          <a:prstGeom prst="curved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4" name="Freccia circolare in su 23"/>
          <p:cNvSpPr/>
          <p:nvPr/>
        </p:nvSpPr>
        <p:spPr>
          <a:xfrm rot="19238701">
            <a:off x="9573254" y="2703539"/>
            <a:ext cx="920989" cy="398644"/>
          </a:xfrm>
          <a:prstGeom prst="curved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3" name="Freccia circolare in giù 12"/>
          <p:cNvSpPr/>
          <p:nvPr/>
        </p:nvSpPr>
        <p:spPr>
          <a:xfrm rot="18444122">
            <a:off x="3908465" y="4083614"/>
            <a:ext cx="1156981" cy="587844"/>
          </a:xfrm>
          <a:prstGeom prst="curvedDownArrow">
            <a:avLst>
              <a:gd name="adj1" fmla="val 25000"/>
              <a:gd name="adj2" fmla="val 50000"/>
              <a:gd name="adj3" fmla="val 51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647883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1804452" y="815896"/>
            <a:ext cx="6266906" cy="745668"/>
          </a:xfrm>
        </p:spPr>
        <p:txBody>
          <a:bodyPr>
            <a:noAutofit/>
          </a:bodyPr>
          <a:lstStyle/>
          <a:p>
            <a:pPr algn="ctr"/>
            <a:r>
              <a:rPr lang="it-IT" sz="3200" b="1" dirty="0" smtClean="0"/>
              <a:t>Consiglio d’Europa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8589" y="2379772"/>
            <a:ext cx="5171311" cy="2843033"/>
          </a:xfrm>
          <a:prstGeom prst="rect">
            <a:avLst/>
          </a:prstGeom>
          <a:ln>
            <a:solidFill>
              <a:schemeClr val="tx1"/>
            </a:solidFill>
          </a:ln>
        </p:spPr>
      </p:pic>
      <p:pic>
        <p:nvPicPr>
          <p:cNvPr id="3" name="Immagin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3463" y="2379771"/>
            <a:ext cx="3800688" cy="2843034"/>
          </a:xfrm>
          <a:prstGeom prst="rect">
            <a:avLst/>
          </a:prstGeom>
          <a:ln>
            <a:solidFill>
              <a:schemeClr val="tx1"/>
            </a:solidFill>
          </a:ln>
        </p:spPr>
      </p:pic>
      <p:pic>
        <p:nvPicPr>
          <p:cNvPr id="16" name="Immagin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58658" y="506481"/>
            <a:ext cx="1910298" cy="1364499"/>
          </a:xfrm>
          <a:prstGeom prst="rect">
            <a:avLst/>
          </a:prstGeom>
        </p:spPr>
      </p:pic>
      <p:sp>
        <p:nvSpPr>
          <p:cNvPr id="17" name="Sottotitolo 4"/>
          <p:cNvSpPr txBox="1">
            <a:spLocks/>
          </p:cNvSpPr>
          <p:nvPr/>
        </p:nvSpPr>
        <p:spPr>
          <a:xfrm>
            <a:off x="1499652" y="5438249"/>
            <a:ext cx="6266906"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r>
              <a:rPr lang="it-IT" sz="3200" b="1" dirty="0" smtClean="0"/>
              <a:t>46 Stati  (27 UE) </a:t>
            </a:r>
            <a:endParaRPr lang="it-IT" sz="3200" b="1" dirty="0"/>
          </a:p>
        </p:txBody>
      </p:sp>
    </p:spTree>
    <p:extLst>
      <p:ext uri="{BB962C8B-B14F-4D97-AF65-F5344CB8AC3E}">
        <p14:creationId xmlns:p14="http://schemas.microsoft.com/office/powerpoint/2010/main" val="32932944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321133"/>
            <a:ext cx="8036185" cy="745668"/>
          </a:xfrm>
        </p:spPr>
        <p:txBody>
          <a:bodyPr>
            <a:noAutofit/>
          </a:bodyPr>
          <a:lstStyle/>
          <a:p>
            <a:pPr algn="ctr"/>
            <a:r>
              <a:rPr lang="it-IT" sz="3200" b="1" dirty="0" smtClean="0"/>
              <a:t>Obiettivi </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4172" y="1099311"/>
            <a:ext cx="6156162" cy="3908052"/>
          </a:xfrm>
          <a:prstGeom prst="rect">
            <a:avLst/>
          </a:prstGeom>
        </p:spPr>
      </p:pic>
      <p:sp>
        <p:nvSpPr>
          <p:cNvPr id="9" name="CasellaDiTesto 8"/>
          <p:cNvSpPr txBox="1"/>
          <p:nvPr/>
        </p:nvSpPr>
        <p:spPr>
          <a:xfrm>
            <a:off x="2714172" y="5249496"/>
            <a:ext cx="6002383" cy="707886"/>
          </a:xfrm>
          <a:prstGeom prst="rect">
            <a:avLst/>
          </a:prstGeom>
          <a:noFill/>
        </p:spPr>
        <p:txBody>
          <a:bodyPr wrap="square" rtlCol="0">
            <a:spAutoFit/>
          </a:bodyPr>
          <a:lstStyle/>
          <a:p>
            <a:r>
              <a:rPr lang="it-IT" sz="2000" b="1" dirty="0" smtClean="0"/>
              <a:t>Cerca su:</a:t>
            </a:r>
          </a:p>
          <a:p>
            <a:r>
              <a:rPr lang="it-IT" sz="2000" b="1" dirty="0" smtClean="0"/>
              <a:t>https</a:t>
            </a:r>
            <a:r>
              <a:rPr lang="it-IT" sz="2000" b="1" dirty="0"/>
              <a:t>://www.coe.int/it/web/about-us/who-we-are</a:t>
            </a:r>
          </a:p>
        </p:txBody>
      </p:sp>
    </p:spTree>
    <p:extLst>
      <p:ext uri="{BB962C8B-B14F-4D97-AF65-F5344CB8AC3E}">
        <p14:creationId xmlns:p14="http://schemas.microsoft.com/office/powerpoint/2010/main" val="27796518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 name="Sottotitolo 4"/>
          <p:cNvSpPr>
            <a:spLocks noGrp="1"/>
          </p:cNvSpPr>
          <p:nvPr>
            <p:ph type="subTitle" idx="1"/>
          </p:nvPr>
        </p:nvSpPr>
        <p:spPr>
          <a:xfrm>
            <a:off x="2178440" y="2105202"/>
            <a:ext cx="8036185" cy="745668"/>
          </a:xfrm>
        </p:spPr>
        <p:txBody>
          <a:bodyPr>
            <a:noAutofit/>
          </a:bodyPr>
          <a:lstStyle/>
          <a:p>
            <a:pPr algn="ctr"/>
            <a:r>
              <a:rPr lang="it-IT" sz="3200" b="1" dirty="0" smtClean="0"/>
              <a:t>Gli Itinerari Culturali Europei </a:t>
            </a:r>
          </a:p>
          <a:p>
            <a:pPr algn="ctr"/>
            <a:r>
              <a:rPr lang="it-IT" sz="3200" b="1" dirty="0" smtClean="0"/>
              <a:t>nascono nel 1987</a:t>
            </a:r>
          </a:p>
          <a:p>
            <a:pPr algn="ctr"/>
            <a:r>
              <a:rPr lang="it-IT" sz="3200" b="1" dirty="0" smtClean="0"/>
              <a:t>sono al momento 48</a:t>
            </a:r>
            <a:endParaRPr lang="it-IT" sz="3200" b="1"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9" name="CasellaDiTesto 8"/>
          <p:cNvSpPr txBox="1"/>
          <p:nvPr/>
        </p:nvSpPr>
        <p:spPr>
          <a:xfrm>
            <a:off x="1804452" y="5249496"/>
            <a:ext cx="9228309" cy="1631216"/>
          </a:xfrm>
          <a:prstGeom prst="rect">
            <a:avLst/>
          </a:prstGeom>
          <a:noFill/>
        </p:spPr>
        <p:txBody>
          <a:bodyPr wrap="square" rtlCol="0">
            <a:spAutoFit/>
          </a:bodyPr>
          <a:lstStyle/>
          <a:p>
            <a:r>
              <a:rPr lang="it-IT" sz="2000" b="1" dirty="0" smtClean="0"/>
              <a:t>Cerca su</a:t>
            </a:r>
            <a:r>
              <a:rPr lang="it-IT" sz="2000" b="1" dirty="0"/>
              <a:t>: </a:t>
            </a:r>
            <a:endParaRPr lang="it-IT" sz="2000" b="1" dirty="0" smtClean="0"/>
          </a:p>
          <a:p>
            <a:r>
              <a:rPr lang="it-IT" sz="2000" b="1" dirty="0" smtClean="0">
                <a:hlinkClick r:id="rId4"/>
              </a:rPr>
              <a:t>https</a:t>
            </a:r>
            <a:r>
              <a:rPr lang="it-IT" sz="2000" b="1" dirty="0">
                <a:hlinkClick r:id="rId4"/>
              </a:rPr>
              <a:t>://</a:t>
            </a:r>
            <a:r>
              <a:rPr lang="it-IT" sz="2000" b="1" dirty="0" smtClean="0">
                <a:hlinkClick r:id="rId4"/>
              </a:rPr>
              <a:t>www.coe.int/it/web/cultural-routes/about</a:t>
            </a:r>
            <a:endParaRPr lang="it-IT" sz="2000" b="1" dirty="0" smtClean="0"/>
          </a:p>
          <a:p>
            <a:r>
              <a:rPr lang="it-IT" sz="2000" b="1" dirty="0"/>
              <a:t>https://www.associazionedeicomunidelcilentocentrale.it/gli-itinerari-culturali-europei.htm</a:t>
            </a:r>
            <a:endParaRPr lang="it-IT" sz="2000" b="1" dirty="0" smtClean="0"/>
          </a:p>
          <a:p>
            <a:endParaRPr lang="it-IT" sz="2000" b="1" dirty="0"/>
          </a:p>
        </p:txBody>
      </p:sp>
      <p:pic>
        <p:nvPicPr>
          <p:cNvPr id="3" name="Immagin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28937" y="2941567"/>
            <a:ext cx="6334125" cy="2257425"/>
          </a:xfrm>
          <a:prstGeom prst="rect">
            <a:avLst/>
          </a:prstGeom>
        </p:spPr>
      </p:pic>
    </p:spTree>
    <p:extLst>
      <p:ext uri="{BB962C8B-B14F-4D97-AF65-F5344CB8AC3E}">
        <p14:creationId xmlns:p14="http://schemas.microsoft.com/office/powerpoint/2010/main" val="30590922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3" name="Sottotitolo 2"/>
          <p:cNvSpPr>
            <a:spLocks noGrp="1"/>
          </p:cNvSpPr>
          <p:nvPr>
            <p:ph type="subTitle" idx="1"/>
          </p:nvPr>
        </p:nvSpPr>
        <p:spPr>
          <a:xfrm>
            <a:off x="1315161" y="620790"/>
            <a:ext cx="9559544" cy="1179612"/>
          </a:xfrm>
        </p:spPr>
        <p:txBody>
          <a:bodyPr>
            <a:normAutofit/>
          </a:bodyPr>
          <a:lstStyle/>
          <a:p>
            <a:pPr algn="ctr" fontAlgn="t"/>
            <a:r>
              <a:rPr lang="it-IT" sz="3200" b="1" dirty="0" smtClean="0">
                <a:solidFill>
                  <a:srgbClr val="FFC000"/>
                </a:solidFill>
              </a:rPr>
              <a:t>Chi certifica e controlla</a:t>
            </a:r>
            <a:r>
              <a:rPr lang="it-IT" dirty="0" smtClean="0"/>
              <a:t>.</a:t>
            </a:r>
            <a:endParaRPr lang="it-IT" dirty="0"/>
          </a:p>
          <a:p>
            <a:pPr algn="l"/>
            <a:endParaRPr lang="it-IT" dirty="0"/>
          </a:p>
        </p:txBody>
      </p:sp>
      <p:sp>
        <p:nvSpPr>
          <p:cNvPr id="13" name="Sottotitolo 2"/>
          <p:cNvSpPr txBox="1">
            <a:spLocks/>
          </p:cNvSpPr>
          <p:nvPr/>
        </p:nvSpPr>
        <p:spPr>
          <a:xfrm>
            <a:off x="1371599" y="1667052"/>
            <a:ext cx="9757103" cy="4614330"/>
          </a:xfrm>
          <a:prstGeom prst="rect">
            <a:avLst/>
          </a:prstGeom>
        </p:spPr>
        <p:txBody>
          <a:bodyPr vert="horz" lIns="91440" tIns="0" rIns="91440" bIns="45720" rtlCol="0" anchor="b">
            <a:norm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marL="342900" lvl="0" indent="-342900" algn="l" fontAlgn="t">
              <a:buFont typeface="+mj-lt"/>
              <a:buAutoNum type="arabicPeriod"/>
              <a:tabLst>
                <a:tab pos="266700" algn="l"/>
              </a:tabLst>
            </a:pPr>
            <a:endParaRPr lang="it-IT" dirty="0"/>
          </a:p>
          <a:p>
            <a:pPr marL="342900" indent="-342900" algn="l" fontAlgn="t">
              <a:buFont typeface="+mj-lt"/>
              <a:buAutoNum type="arabicPeriod"/>
              <a:tabLst>
                <a:tab pos="266700" algn="l"/>
              </a:tabLst>
            </a:pPr>
            <a:endParaRPr lang="it-IT" dirty="0" smtClean="0"/>
          </a:p>
          <a:p>
            <a:pPr algn="l"/>
            <a:endParaRPr lang="it-IT"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6624" y="1787240"/>
            <a:ext cx="3672826" cy="1467594"/>
          </a:xfrm>
          <a:prstGeom prst="rect">
            <a:avLst/>
          </a:prstGeom>
        </p:spPr>
      </p:pic>
      <p:pic>
        <p:nvPicPr>
          <p:cNvPr id="4" name="Immagin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4922" y="1667053"/>
            <a:ext cx="5232698" cy="3914598"/>
          </a:xfrm>
          <a:prstGeom prst="rect">
            <a:avLst/>
          </a:prstGeom>
        </p:spPr>
      </p:pic>
      <p:sp>
        <p:nvSpPr>
          <p:cNvPr id="15" name="Sottotitolo 2"/>
          <p:cNvSpPr txBox="1">
            <a:spLocks/>
          </p:cNvSpPr>
          <p:nvPr/>
        </p:nvSpPr>
        <p:spPr>
          <a:xfrm>
            <a:off x="1234922" y="5135496"/>
            <a:ext cx="9559544" cy="1179612"/>
          </a:xfrm>
          <a:prstGeom prst="rect">
            <a:avLst/>
          </a:prstGeom>
        </p:spPr>
        <p:txBody>
          <a:bodyPr vert="horz" lIns="91440" tIns="0" rIns="91440" bIns="45720" rtlCol="0" anchor="b">
            <a:norm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fontAlgn="t"/>
            <a:r>
              <a:rPr lang="it-IT" dirty="0" smtClean="0"/>
              <a:t>.</a:t>
            </a:r>
          </a:p>
          <a:p>
            <a:pPr algn="l"/>
            <a:r>
              <a:rPr lang="it-IT" sz="2400" b="1" dirty="0" smtClean="0"/>
              <a:t>Accordo parziale allargato (APA) 2010</a:t>
            </a:r>
            <a:endParaRPr lang="it-IT" sz="2400" b="1" dirty="0"/>
          </a:p>
        </p:txBody>
      </p:sp>
      <p:sp>
        <p:nvSpPr>
          <p:cNvPr id="16" name="Sottotitolo 2"/>
          <p:cNvSpPr txBox="1">
            <a:spLocks/>
          </p:cNvSpPr>
          <p:nvPr/>
        </p:nvSpPr>
        <p:spPr>
          <a:xfrm>
            <a:off x="8454392" y="3429000"/>
            <a:ext cx="2909603" cy="589806"/>
          </a:xfrm>
          <a:prstGeom prst="rect">
            <a:avLst/>
          </a:prstGeom>
        </p:spPr>
        <p:txBody>
          <a:bodyPr vert="horz" lIns="91440" tIns="0" rIns="91440" bIns="45720" rtlCol="0" anchor="b">
            <a:norm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l"/>
            <a:r>
              <a:rPr lang="it-IT" sz="2400" b="1" dirty="0" smtClean="0"/>
              <a:t>1998</a:t>
            </a:r>
            <a:endParaRPr lang="it-IT" sz="2400" b="1" dirty="0"/>
          </a:p>
        </p:txBody>
      </p:sp>
      <p:sp>
        <p:nvSpPr>
          <p:cNvPr id="5" name="Freccia circolare in giù 4"/>
          <p:cNvSpPr/>
          <p:nvPr/>
        </p:nvSpPr>
        <p:spPr>
          <a:xfrm rot="5817491">
            <a:off x="7905750" y="4481601"/>
            <a:ext cx="1097287" cy="7412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6637583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3" name="Sottotitolo 2"/>
          <p:cNvSpPr>
            <a:spLocks noGrp="1"/>
          </p:cNvSpPr>
          <p:nvPr>
            <p:ph type="subTitle" idx="1"/>
          </p:nvPr>
        </p:nvSpPr>
        <p:spPr>
          <a:xfrm>
            <a:off x="2175077" y="982595"/>
            <a:ext cx="8042911" cy="3798810"/>
          </a:xfrm>
        </p:spPr>
        <p:txBody>
          <a:bodyPr>
            <a:normAutofit lnSpcReduction="10000"/>
          </a:bodyPr>
          <a:lstStyle/>
          <a:p>
            <a:pPr algn="ctr" fontAlgn="t"/>
            <a:r>
              <a:rPr lang="it-IT" sz="3200" b="1" dirty="0" err="1" smtClean="0">
                <a:solidFill>
                  <a:srgbClr val="FFC000"/>
                </a:solidFill>
              </a:rPr>
              <a:t>Benchmarking</a:t>
            </a:r>
            <a:endParaRPr lang="it-IT" sz="3200" b="1" dirty="0" smtClean="0">
              <a:solidFill>
                <a:srgbClr val="FFC000"/>
              </a:solidFill>
            </a:endParaRPr>
          </a:p>
          <a:p>
            <a:pPr algn="l" fontAlgn="t"/>
            <a:r>
              <a:rPr lang="it-IT" sz="3200" b="1" dirty="0"/>
              <a:t> </a:t>
            </a:r>
            <a:r>
              <a:rPr lang="it-IT" sz="3200" b="1" dirty="0" smtClean="0"/>
              <a:t>                  </a:t>
            </a:r>
          </a:p>
          <a:p>
            <a:pPr algn="l" fontAlgn="t"/>
            <a:r>
              <a:rPr lang="it-IT" sz="3200" b="1" dirty="0"/>
              <a:t> </a:t>
            </a:r>
            <a:r>
              <a:rPr lang="it-IT" sz="3200" b="1" dirty="0" smtClean="0"/>
              <a:t>                  1. Rotta dei Fenici</a:t>
            </a:r>
          </a:p>
          <a:p>
            <a:pPr algn="l" fontAlgn="t"/>
            <a:r>
              <a:rPr lang="it-IT" sz="3200" b="1" dirty="0"/>
              <a:t> </a:t>
            </a:r>
            <a:r>
              <a:rPr lang="it-IT" sz="3200" b="1" dirty="0" smtClean="0"/>
              <a:t>                   </a:t>
            </a:r>
          </a:p>
          <a:p>
            <a:pPr algn="l" fontAlgn="t"/>
            <a:r>
              <a:rPr lang="it-IT" sz="3200" b="1" dirty="0"/>
              <a:t> </a:t>
            </a:r>
            <a:r>
              <a:rPr lang="it-IT" sz="3200" b="1" dirty="0" smtClean="0"/>
              <a:t>                    2. Rotta di Enea</a:t>
            </a:r>
            <a:endParaRPr lang="it-IT" dirty="0"/>
          </a:p>
          <a:p>
            <a:pPr algn="l"/>
            <a:endParaRPr lang="it-IT" dirty="0"/>
          </a:p>
        </p:txBody>
      </p:sp>
    </p:spTree>
    <p:extLst>
      <p:ext uri="{BB962C8B-B14F-4D97-AF65-F5344CB8AC3E}">
        <p14:creationId xmlns:p14="http://schemas.microsoft.com/office/powerpoint/2010/main" val="32392366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9" name="CasellaDiTesto 8"/>
          <p:cNvSpPr txBox="1"/>
          <p:nvPr/>
        </p:nvSpPr>
        <p:spPr>
          <a:xfrm>
            <a:off x="4027195" y="335418"/>
            <a:ext cx="4902308" cy="892552"/>
          </a:xfrm>
          <a:prstGeom prst="rect">
            <a:avLst/>
          </a:prstGeom>
          <a:noFill/>
        </p:spPr>
        <p:txBody>
          <a:bodyPr wrap="square" rtlCol="0">
            <a:spAutoFit/>
          </a:bodyPr>
          <a:lstStyle/>
          <a:p>
            <a:r>
              <a:rPr lang="it-IT" sz="3200" b="1" dirty="0" smtClean="0"/>
              <a:t>Es. 1: Rotta dei Fenici</a:t>
            </a:r>
          </a:p>
          <a:p>
            <a:endParaRPr lang="it-IT" sz="2000" b="1" dirty="0"/>
          </a:p>
        </p:txBody>
      </p:sp>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4195" y="1056460"/>
            <a:ext cx="2519898" cy="5142416"/>
          </a:xfrm>
          <a:prstGeom prst="rect">
            <a:avLst/>
          </a:prstGeom>
        </p:spPr>
      </p:pic>
      <p:pic>
        <p:nvPicPr>
          <p:cNvPr id="4" name="Immagin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3812" y="1056460"/>
            <a:ext cx="7198538" cy="5082114"/>
          </a:xfrm>
          <a:prstGeom prst="rect">
            <a:avLst/>
          </a:prstGeom>
        </p:spPr>
      </p:pic>
      <p:sp>
        <p:nvSpPr>
          <p:cNvPr id="3" name="Sottotitolo 2"/>
          <p:cNvSpPr>
            <a:spLocks noGrp="1"/>
          </p:cNvSpPr>
          <p:nvPr>
            <p:ph type="subTitle" idx="1"/>
          </p:nvPr>
        </p:nvSpPr>
        <p:spPr/>
        <p:txBody>
          <a:bodyPr/>
          <a:lstStyle/>
          <a:p>
            <a:endParaRPr lang="it-IT"/>
          </a:p>
        </p:txBody>
      </p:sp>
    </p:spTree>
    <p:extLst>
      <p:ext uri="{BB962C8B-B14F-4D97-AF65-F5344CB8AC3E}">
        <p14:creationId xmlns:p14="http://schemas.microsoft.com/office/powerpoint/2010/main" val="35200952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9" name="CasellaDiTesto 8"/>
          <p:cNvSpPr txBox="1"/>
          <p:nvPr/>
        </p:nvSpPr>
        <p:spPr>
          <a:xfrm>
            <a:off x="1648589" y="2778557"/>
            <a:ext cx="3497276" cy="892552"/>
          </a:xfrm>
          <a:prstGeom prst="rect">
            <a:avLst/>
          </a:prstGeom>
          <a:noFill/>
        </p:spPr>
        <p:txBody>
          <a:bodyPr wrap="square" rtlCol="0">
            <a:spAutoFit/>
          </a:bodyPr>
          <a:lstStyle/>
          <a:p>
            <a:r>
              <a:rPr lang="it-IT" sz="3200" b="1" dirty="0" err="1" smtClean="0"/>
              <a:t>Governance</a:t>
            </a:r>
            <a:endParaRPr lang="it-IT" sz="3200" b="1" dirty="0" smtClean="0"/>
          </a:p>
          <a:p>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8925" y="151172"/>
            <a:ext cx="4324349" cy="6207324"/>
          </a:xfrm>
          <a:prstGeom prst="rect">
            <a:avLst/>
          </a:prstGeom>
        </p:spPr>
      </p:pic>
      <p:pic>
        <p:nvPicPr>
          <p:cNvPr id="5" name="Immagin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7312" y="561975"/>
            <a:ext cx="5410200" cy="1123950"/>
          </a:xfrm>
          <a:prstGeom prst="rect">
            <a:avLst/>
          </a:prstGeom>
        </p:spPr>
      </p:pic>
      <p:sp>
        <p:nvSpPr>
          <p:cNvPr id="6" name="Freccia a destra 5"/>
          <p:cNvSpPr/>
          <p:nvPr/>
        </p:nvSpPr>
        <p:spPr>
          <a:xfrm>
            <a:off x="4933950" y="2778557"/>
            <a:ext cx="1160983" cy="6477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8" name="Immagine 17"/>
          <p:cNvPicPr>
            <a:picLocks noChangeAspect="1"/>
          </p:cNvPicPr>
          <p:nvPr/>
        </p:nvPicPr>
        <p:blipFill>
          <a:blip r:embed="rId6"/>
          <a:stretch>
            <a:fillRect/>
          </a:stretch>
        </p:blipFill>
        <p:spPr>
          <a:xfrm>
            <a:off x="2273689" y="3765760"/>
            <a:ext cx="1999102" cy="1677872"/>
          </a:xfrm>
          <a:prstGeom prst="rect">
            <a:avLst/>
          </a:prstGeom>
        </p:spPr>
      </p:pic>
    </p:spTree>
    <p:extLst>
      <p:ext uri="{BB962C8B-B14F-4D97-AF65-F5344CB8AC3E}">
        <p14:creationId xmlns:p14="http://schemas.microsoft.com/office/powerpoint/2010/main" val="11263766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17" name="CasellaDiTesto 16"/>
          <p:cNvSpPr txBox="1"/>
          <p:nvPr/>
        </p:nvSpPr>
        <p:spPr>
          <a:xfrm>
            <a:off x="5044744" y="292119"/>
            <a:ext cx="5032706" cy="1077218"/>
          </a:xfrm>
          <a:prstGeom prst="rect">
            <a:avLst/>
          </a:prstGeom>
          <a:noFill/>
        </p:spPr>
        <p:txBody>
          <a:bodyPr wrap="square" rtlCol="0">
            <a:spAutoFit/>
          </a:bodyPr>
          <a:lstStyle/>
          <a:p>
            <a:r>
              <a:rPr lang="it-IT" sz="3200" b="1" dirty="0" smtClean="0"/>
              <a:t>Es. 2: Rotta di Enea</a:t>
            </a:r>
          </a:p>
          <a:p>
            <a:endParaRPr lang="it-IT" sz="3200" b="1" dirty="0"/>
          </a:p>
        </p:txBody>
      </p:sp>
      <p:pic>
        <p:nvPicPr>
          <p:cNvPr id="8" name="Immagin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3694" y="478105"/>
            <a:ext cx="2457189" cy="5773788"/>
          </a:xfrm>
          <a:prstGeom prst="rect">
            <a:avLst/>
          </a:prstGeom>
        </p:spPr>
      </p:pic>
      <p:pic>
        <p:nvPicPr>
          <p:cNvPr id="6" name="Immagin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4278" y="1291750"/>
            <a:ext cx="7129501" cy="4146499"/>
          </a:xfrm>
          <a:prstGeom prst="rect">
            <a:avLst/>
          </a:prstGeom>
        </p:spPr>
      </p:pic>
      <p:sp>
        <p:nvSpPr>
          <p:cNvPr id="10" name="Sottotitolo 9"/>
          <p:cNvSpPr>
            <a:spLocks noGrp="1"/>
          </p:cNvSpPr>
          <p:nvPr>
            <p:ph type="subTitle" idx="1"/>
          </p:nvPr>
        </p:nvSpPr>
        <p:spPr/>
        <p:txBody>
          <a:bodyPr/>
          <a:lstStyle/>
          <a:p>
            <a:endParaRPr lang="it-IT" dirty="0"/>
          </a:p>
        </p:txBody>
      </p:sp>
    </p:spTree>
    <p:extLst>
      <p:ext uri="{BB962C8B-B14F-4D97-AF65-F5344CB8AC3E}">
        <p14:creationId xmlns:p14="http://schemas.microsoft.com/office/powerpoint/2010/main" val="11512594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9" name="CasellaDiTesto 8"/>
          <p:cNvSpPr txBox="1"/>
          <p:nvPr/>
        </p:nvSpPr>
        <p:spPr>
          <a:xfrm>
            <a:off x="1403014" y="2808558"/>
            <a:ext cx="3497276" cy="892552"/>
          </a:xfrm>
          <a:prstGeom prst="rect">
            <a:avLst/>
          </a:prstGeom>
          <a:noFill/>
        </p:spPr>
        <p:txBody>
          <a:bodyPr wrap="square" rtlCol="0">
            <a:spAutoFit/>
          </a:bodyPr>
          <a:lstStyle/>
          <a:p>
            <a:r>
              <a:rPr lang="it-IT" sz="3200" b="1" dirty="0" err="1" smtClean="0"/>
              <a:t>Governance</a:t>
            </a:r>
            <a:endParaRPr lang="it-IT" sz="3200" b="1" dirty="0" smtClean="0"/>
          </a:p>
          <a:p>
            <a:endParaRPr lang="it-IT" sz="2000" b="1" dirty="0"/>
          </a:p>
        </p:txBody>
      </p:sp>
      <p:sp>
        <p:nvSpPr>
          <p:cNvPr id="6" name="Freccia a destra 5"/>
          <p:cNvSpPr/>
          <p:nvPr/>
        </p:nvSpPr>
        <p:spPr>
          <a:xfrm>
            <a:off x="4272791" y="2844438"/>
            <a:ext cx="851659" cy="6477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8" name="Immagine 17"/>
          <p:cNvPicPr>
            <a:picLocks noChangeAspect="1"/>
          </p:cNvPicPr>
          <p:nvPr/>
        </p:nvPicPr>
        <p:blipFill>
          <a:blip r:embed="rId4"/>
          <a:stretch>
            <a:fillRect/>
          </a:stretch>
        </p:blipFill>
        <p:spPr>
          <a:xfrm>
            <a:off x="2273689" y="3765760"/>
            <a:ext cx="1999102" cy="1677872"/>
          </a:xfrm>
          <a:prstGeom prst="rect">
            <a:avLst/>
          </a:prstGeom>
        </p:spPr>
      </p:pic>
      <p:pic>
        <p:nvPicPr>
          <p:cNvPr id="3" name="Immagin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3014" y="549896"/>
            <a:ext cx="2869777" cy="1858833"/>
          </a:xfrm>
          <a:prstGeom prst="rect">
            <a:avLst/>
          </a:prstGeom>
        </p:spPr>
      </p:pic>
      <p:pic>
        <p:nvPicPr>
          <p:cNvPr id="4" name="Immagin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76412" y="1358424"/>
            <a:ext cx="5938686" cy="3570729"/>
          </a:xfrm>
          <a:prstGeom prst="rect">
            <a:avLst/>
          </a:prstGeom>
        </p:spPr>
      </p:pic>
    </p:spTree>
    <p:extLst>
      <p:ext uri="{BB962C8B-B14F-4D97-AF65-F5344CB8AC3E}">
        <p14:creationId xmlns:p14="http://schemas.microsoft.com/office/powerpoint/2010/main" val="24622229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3" name="Sottotitolo 2"/>
          <p:cNvSpPr>
            <a:spLocks noGrp="1"/>
          </p:cNvSpPr>
          <p:nvPr>
            <p:ph type="subTitle" idx="1"/>
          </p:nvPr>
        </p:nvSpPr>
        <p:spPr>
          <a:xfrm>
            <a:off x="1960316" y="429056"/>
            <a:ext cx="7214546" cy="1160213"/>
          </a:xfrm>
        </p:spPr>
        <p:txBody>
          <a:bodyPr>
            <a:normAutofit fontScale="92500"/>
          </a:bodyPr>
          <a:lstStyle/>
          <a:p>
            <a:r>
              <a:rPr lang="it-IT" sz="4000" b="1" dirty="0" smtClean="0">
                <a:solidFill>
                  <a:srgbClr val="FFC000"/>
                </a:solidFill>
              </a:rPr>
              <a:t>Per ottenere l’accreditamento </a:t>
            </a:r>
            <a:endParaRPr lang="it-IT" sz="4000" b="1" dirty="0">
              <a:solidFill>
                <a:srgbClr val="FFC000"/>
              </a:solidFill>
            </a:endParaRPr>
          </a:p>
        </p:txBody>
      </p:sp>
      <p:sp>
        <p:nvSpPr>
          <p:cNvPr id="13" name="Sottotitolo 2"/>
          <p:cNvSpPr txBox="1">
            <a:spLocks/>
          </p:cNvSpPr>
          <p:nvPr/>
        </p:nvSpPr>
        <p:spPr>
          <a:xfrm>
            <a:off x="4657413" y="3478527"/>
            <a:ext cx="6394631" cy="1160213"/>
          </a:xfrm>
          <a:prstGeom prst="rect">
            <a:avLst/>
          </a:prstGeom>
        </p:spPr>
        <p:txBody>
          <a:bodyPr vert="horz" lIns="91440" tIns="0" rIns="91440" bIns="45720" rtlCol="0" anchor="b">
            <a:normAutofit fontScale="25000" lnSpcReduction="20000"/>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marL="857250" indent="-857250" algn="l">
              <a:buAutoNum type="romanUcPeriod"/>
            </a:pPr>
            <a:r>
              <a:rPr lang="it-IT" sz="11200" b="1" dirty="0"/>
              <a:t>T</a:t>
            </a:r>
            <a:r>
              <a:rPr lang="it-IT" sz="11200" b="1" dirty="0" smtClean="0"/>
              <a:t>emi da considerare</a:t>
            </a:r>
          </a:p>
          <a:p>
            <a:pPr marL="857250" indent="-857250" algn="l">
              <a:buFont typeface="Wingdings" panose="05000000000000000000" pitchFamily="2" charset="2"/>
              <a:buAutoNum type="romanUcPeriod"/>
            </a:pPr>
            <a:r>
              <a:rPr lang="it-IT" sz="11200" b="1" dirty="0" smtClean="0"/>
              <a:t>Elenco </a:t>
            </a:r>
            <a:r>
              <a:rPr lang="it-IT" sz="11200" b="1" dirty="0"/>
              <a:t>dei campi d'azione prioritari</a:t>
            </a:r>
            <a:endParaRPr lang="it-IT" sz="11200" dirty="0"/>
          </a:p>
          <a:p>
            <a:pPr marL="857250" indent="-857250" algn="l">
              <a:buFont typeface="Wingdings" panose="05000000000000000000" pitchFamily="2" charset="2"/>
              <a:buAutoNum type="romanUcPeriod"/>
            </a:pPr>
            <a:r>
              <a:rPr lang="it-IT" sz="11200" b="1" dirty="0" err="1" smtClean="0"/>
              <a:t>Governance</a:t>
            </a:r>
            <a:endParaRPr lang="it-IT" sz="11200" b="1" dirty="0" smtClean="0"/>
          </a:p>
          <a:p>
            <a:pPr marL="857250" indent="-857250" algn="l">
              <a:buAutoNum type="romanUcPeriod"/>
            </a:pPr>
            <a:endParaRPr lang="it-IT" sz="4000" b="1" dirty="0">
              <a:solidFill>
                <a:srgbClr val="FFC000"/>
              </a:solidFill>
            </a:endParaRPr>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3748" y="1955730"/>
            <a:ext cx="3028950" cy="3267075"/>
          </a:xfrm>
          <a:prstGeom prst="rect">
            <a:avLst/>
          </a:prstGeom>
          <a:ln w="12700">
            <a:solidFill>
              <a:schemeClr val="tx1"/>
            </a:solidFill>
          </a:ln>
        </p:spPr>
      </p:pic>
    </p:spTree>
    <p:extLst>
      <p:ext uri="{BB962C8B-B14F-4D97-AF65-F5344CB8AC3E}">
        <p14:creationId xmlns:p14="http://schemas.microsoft.com/office/powerpoint/2010/main" val="29770343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3" name="Sottotitolo 2"/>
          <p:cNvSpPr>
            <a:spLocks noGrp="1"/>
          </p:cNvSpPr>
          <p:nvPr>
            <p:ph type="subTitle" idx="1"/>
          </p:nvPr>
        </p:nvSpPr>
        <p:spPr>
          <a:xfrm>
            <a:off x="1315161" y="3627668"/>
            <a:ext cx="9559544" cy="1817964"/>
          </a:xfrm>
        </p:spPr>
        <p:txBody>
          <a:bodyPr>
            <a:normAutofit fontScale="25000" lnSpcReduction="20000"/>
          </a:bodyPr>
          <a:lstStyle/>
          <a:p>
            <a:pPr algn="ctr" fontAlgn="t"/>
            <a:r>
              <a:rPr lang="it-IT" sz="11200" b="1" dirty="0" smtClean="0">
                <a:solidFill>
                  <a:srgbClr val="FFC000"/>
                </a:solidFill>
              </a:rPr>
              <a:t>il tema </a:t>
            </a:r>
            <a:r>
              <a:rPr lang="it-IT" sz="11200" b="1" dirty="0" smtClean="0">
                <a:solidFill>
                  <a:srgbClr val="FFC000"/>
                </a:solidFill>
              </a:rPr>
              <a:t>da considerare deve essere</a:t>
            </a:r>
          </a:p>
          <a:p>
            <a:pPr algn="ctr" fontAlgn="t"/>
            <a:endParaRPr lang="it-IT" sz="11200" b="1" dirty="0">
              <a:solidFill>
                <a:srgbClr val="FFC000"/>
              </a:solidFill>
            </a:endParaRPr>
          </a:p>
          <a:p>
            <a:pPr marL="266700" lvl="0" indent="-266700" algn="l" fontAlgn="t">
              <a:buFont typeface="Arial" pitchFamily="34" charset="0"/>
              <a:buChar char="•"/>
              <a:tabLst>
                <a:tab pos="266700" algn="l"/>
              </a:tabLst>
            </a:pPr>
            <a:r>
              <a:rPr lang="it-IT" sz="9600" dirty="0" smtClean="0"/>
              <a:t>rappresentativo </a:t>
            </a:r>
            <a:r>
              <a:rPr lang="it-IT" sz="9600" dirty="0"/>
              <a:t>dei valori europei e comune ad almeno </a:t>
            </a:r>
            <a:r>
              <a:rPr lang="it-IT" sz="9600" dirty="0">
                <a:solidFill>
                  <a:srgbClr val="FFFF00"/>
                </a:solidFill>
              </a:rPr>
              <a:t>tre Paesi europei;</a:t>
            </a:r>
          </a:p>
          <a:p>
            <a:pPr marL="266700" lvl="0" indent="-266700" algn="l" fontAlgn="t">
              <a:buFont typeface="Arial" pitchFamily="34" charset="0"/>
              <a:buChar char="•"/>
              <a:tabLst>
                <a:tab pos="266700" algn="l"/>
              </a:tabLst>
            </a:pPr>
            <a:r>
              <a:rPr lang="it-IT" sz="9600" dirty="0" smtClean="0"/>
              <a:t>studiato </a:t>
            </a:r>
            <a:r>
              <a:rPr lang="it-IT" sz="9600" dirty="0"/>
              <a:t>e sviluppato da </a:t>
            </a:r>
            <a:r>
              <a:rPr lang="it-IT" sz="9600" dirty="0">
                <a:solidFill>
                  <a:srgbClr val="FFFF00"/>
                </a:solidFill>
              </a:rPr>
              <a:t>gruppi di esperti multidisciplinari </a:t>
            </a:r>
            <a:r>
              <a:rPr lang="it-IT" sz="9600" dirty="0"/>
              <a:t>provenienti da diverse regioni d'Europa, in modo da garantire che le attività e i progetti che lo illustrano siano basati sul consenso;</a:t>
            </a:r>
          </a:p>
          <a:p>
            <a:pPr marL="266700" lvl="0" indent="-266700" algn="l" fontAlgn="t">
              <a:buFont typeface="Arial" pitchFamily="34" charset="0"/>
              <a:buChar char="•"/>
              <a:tabLst>
                <a:tab pos="266700" algn="l"/>
              </a:tabLst>
            </a:pPr>
            <a:r>
              <a:rPr lang="it-IT" sz="9600" dirty="0" smtClean="0"/>
              <a:t>illustrativo </a:t>
            </a:r>
            <a:r>
              <a:rPr lang="it-IT" sz="9600" dirty="0"/>
              <a:t>della memoria, della storia e del </a:t>
            </a:r>
            <a:r>
              <a:rPr lang="it-IT" sz="9600" dirty="0">
                <a:solidFill>
                  <a:srgbClr val="FFFF00"/>
                </a:solidFill>
              </a:rPr>
              <a:t>patrimonio europeo </a:t>
            </a:r>
            <a:r>
              <a:rPr lang="it-IT" sz="9600" dirty="0"/>
              <a:t>e contribuire a un'interpretazione della diversità dell'Europa attuale;</a:t>
            </a:r>
          </a:p>
          <a:p>
            <a:pPr marL="266700" lvl="0" indent="-266700" algn="l" fontAlgn="t">
              <a:buFont typeface="Arial" pitchFamily="34" charset="0"/>
              <a:buChar char="•"/>
              <a:tabLst>
                <a:tab pos="266700" algn="l"/>
              </a:tabLst>
            </a:pPr>
            <a:r>
              <a:rPr lang="it-IT" sz="9600" dirty="0" smtClean="0"/>
              <a:t>adatto </a:t>
            </a:r>
            <a:r>
              <a:rPr lang="it-IT" sz="9600" dirty="0"/>
              <a:t>agli </a:t>
            </a:r>
            <a:r>
              <a:rPr lang="it-IT" sz="9600" dirty="0">
                <a:solidFill>
                  <a:srgbClr val="FFFF00"/>
                </a:solidFill>
              </a:rPr>
              <a:t>scambi culturali ed educativi per i </a:t>
            </a:r>
            <a:r>
              <a:rPr lang="it-IT" sz="9600" dirty="0" smtClean="0">
                <a:solidFill>
                  <a:srgbClr val="FFFF00"/>
                </a:solidFill>
              </a:rPr>
              <a:t>giovani</a:t>
            </a:r>
            <a:endParaRPr lang="it-IT" dirty="0"/>
          </a:p>
        </p:txBody>
      </p:sp>
    </p:spTree>
    <p:extLst>
      <p:ext uri="{BB962C8B-B14F-4D97-AF65-F5344CB8AC3E}">
        <p14:creationId xmlns:p14="http://schemas.microsoft.com/office/powerpoint/2010/main" val="29770343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3" name="Sottotitolo 2"/>
          <p:cNvSpPr>
            <a:spLocks noGrp="1"/>
          </p:cNvSpPr>
          <p:nvPr>
            <p:ph type="subTitle" idx="1"/>
          </p:nvPr>
        </p:nvSpPr>
        <p:spPr>
          <a:xfrm>
            <a:off x="1993178" y="3620285"/>
            <a:ext cx="8406709" cy="1817964"/>
          </a:xfrm>
        </p:spPr>
        <p:txBody>
          <a:bodyPr>
            <a:normAutofit fontScale="25000" lnSpcReduction="20000"/>
          </a:bodyPr>
          <a:lstStyle/>
          <a:p>
            <a:pPr algn="ctr" fontAlgn="t"/>
            <a:r>
              <a:rPr lang="it-IT" sz="11200" b="1" dirty="0" smtClean="0">
                <a:solidFill>
                  <a:srgbClr val="FFC000"/>
                </a:solidFill>
              </a:rPr>
              <a:t>il tema deve </a:t>
            </a:r>
            <a:r>
              <a:rPr lang="it-IT" sz="11200" b="1" dirty="0" smtClean="0">
                <a:solidFill>
                  <a:srgbClr val="FFC000"/>
                </a:solidFill>
              </a:rPr>
              <a:t>consentire </a:t>
            </a:r>
            <a:endParaRPr lang="it-IT" sz="11200" b="1" dirty="0">
              <a:solidFill>
                <a:srgbClr val="FFC000"/>
              </a:solidFill>
            </a:endParaRPr>
          </a:p>
          <a:p>
            <a:pPr marL="266700" lvl="0" indent="-266700" algn="l" fontAlgn="t">
              <a:buFont typeface="Arial" pitchFamily="34" charset="0"/>
              <a:buChar char="•"/>
              <a:tabLst>
                <a:tab pos="266700" algn="l"/>
              </a:tabLst>
            </a:pPr>
            <a:r>
              <a:rPr lang="it-IT" sz="8000" dirty="0" smtClean="0"/>
              <a:t>;</a:t>
            </a:r>
            <a:endParaRPr lang="it-IT" sz="8000" dirty="0"/>
          </a:p>
          <a:p>
            <a:pPr lvl="0" algn="l" fontAlgn="t"/>
            <a:r>
              <a:rPr lang="it-IT" sz="11200" dirty="0" smtClean="0"/>
              <a:t>lo </a:t>
            </a:r>
            <a:r>
              <a:rPr lang="it-IT" sz="11200" dirty="0"/>
              <a:t>sviluppo di iniziative e progetti esemplari e innovativi nel campo del </a:t>
            </a:r>
            <a:r>
              <a:rPr lang="it-IT" sz="11200" dirty="0">
                <a:solidFill>
                  <a:srgbClr val="FFFF00"/>
                </a:solidFill>
              </a:rPr>
              <a:t>turismo culturale </a:t>
            </a:r>
            <a:r>
              <a:rPr lang="it-IT" sz="11200" dirty="0"/>
              <a:t>e dello </a:t>
            </a:r>
            <a:r>
              <a:rPr lang="it-IT" sz="11200" dirty="0">
                <a:solidFill>
                  <a:srgbClr val="FFFF00"/>
                </a:solidFill>
              </a:rPr>
              <a:t>sviluppo culturale sostenibile</a:t>
            </a:r>
            <a:r>
              <a:rPr lang="it-IT" sz="11200" dirty="0" smtClean="0"/>
              <a:t>;</a:t>
            </a:r>
          </a:p>
          <a:p>
            <a:pPr lvl="0" algn="l" fontAlgn="t"/>
            <a:endParaRPr lang="it-IT" sz="11200" dirty="0"/>
          </a:p>
          <a:p>
            <a:pPr lvl="0" algn="l" fontAlgn="t"/>
            <a:r>
              <a:rPr lang="it-IT" sz="11200" dirty="0" smtClean="0"/>
              <a:t>lo </a:t>
            </a:r>
            <a:r>
              <a:rPr lang="it-IT" sz="11200" dirty="0"/>
              <a:t>sviluppo di </a:t>
            </a:r>
            <a:r>
              <a:rPr lang="it-IT" sz="11200" dirty="0">
                <a:solidFill>
                  <a:srgbClr val="FFFF00"/>
                </a:solidFill>
              </a:rPr>
              <a:t>prodotti turistici </a:t>
            </a:r>
            <a:r>
              <a:rPr lang="it-IT" sz="11200" dirty="0"/>
              <a:t>in partenariato con agenzie e operatori turistici rivolti a diversi pubblici, compresi i gruppi scolastici</a:t>
            </a:r>
            <a:r>
              <a:rPr lang="it-IT" sz="2800" dirty="0"/>
              <a:t>.</a:t>
            </a:r>
          </a:p>
          <a:p>
            <a:pPr algn="l"/>
            <a:endParaRPr lang="it-IT" dirty="0"/>
          </a:p>
        </p:txBody>
      </p:sp>
    </p:spTree>
    <p:extLst>
      <p:ext uri="{BB962C8B-B14F-4D97-AF65-F5344CB8AC3E}">
        <p14:creationId xmlns:p14="http://schemas.microsoft.com/office/powerpoint/2010/main" val="25911947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Titolo 1">
            <a:extLst>
              <a:ext uri="{FF2B5EF4-FFF2-40B4-BE49-F238E27FC236}">
                <a16:creationId xmlns:a16="http://schemas.microsoft.com/office/drawing/2014/main" xmlns="" id="{050E78D6-F072-48E7-8270-20EFBDD26F36}"/>
              </a:ext>
            </a:extLst>
          </p:cNvPr>
          <p:cNvSpPr>
            <a:spLocks noGrp="1"/>
          </p:cNvSpPr>
          <p:nvPr>
            <p:ph type="ctrTitle"/>
          </p:nvPr>
        </p:nvSpPr>
        <p:spPr>
          <a:xfrm>
            <a:off x="3224732" y="614712"/>
            <a:ext cx="5943601" cy="883524"/>
          </a:xfrm>
          <a:prstGeom prst="parallelogram">
            <a:avLst>
              <a:gd name="adj" fmla="val 99234"/>
            </a:avLst>
          </a:prstGeom>
        </p:spPr>
        <p:txBody>
          <a:bodyPr wrap="none" lIns="0" rIns="0" rtlCol="0">
            <a:noAutofit/>
          </a:bodyPr>
          <a:lstStyle/>
          <a:p>
            <a:r>
              <a:rPr lang="it-IT" sz="3600" dirty="0" smtClean="0"/>
              <a:t>Alcune basi per scegliere i temi </a:t>
            </a:r>
            <a:br>
              <a:rPr lang="it-IT" sz="3600" dirty="0" smtClean="0"/>
            </a:br>
            <a:r>
              <a:rPr lang="it-IT" sz="3600" dirty="0" smtClean="0"/>
              <a:t>e i contributi multidisciplinari   </a:t>
            </a:r>
            <a:endParaRPr lang="it-IT" sz="3600" dirty="0">
              <a:solidFill>
                <a:srgbClr val="FFC000"/>
              </a:solidFill>
            </a:endParaRPr>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3" name="Titolo 1">
            <a:extLst>
              <a:ext uri="{FF2B5EF4-FFF2-40B4-BE49-F238E27FC236}">
                <a16:creationId xmlns:a16="http://schemas.microsoft.com/office/drawing/2014/main" xmlns="" id="{050E78D6-F072-48E7-8270-20EFBDD26F36}"/>
              </a:ext>
            </a:extLst>
          </p:cNvPr>
          <p:cNvSpPr txBox="1">
            <a:spLocks/>
          </p:cNvSpPr>
          <p:nvPr/>
        </p:nvSpPr>
        <p:spPr>
          <a:xfrm>
            <a:off x="2894417" y="1663440"/>
            <a:ext cx="5775146" cy="883524"/>
          </a:xfrm>
          <a:prstGeom prst="parallelogram">
            <a:avLst>
              <a:gd name="adj" fmla="val 99234"/>
            </a:avLst>
          </a:prstGeom>
        </p:spPr>
        <p:txBody>
          <a:bodyPr vert="horz" wrap="none" lIns="0" tIns="45720" rIns="0" bIns="45720" rtlCol="0" anchor="t">
            <a:noAutofit/>
          </a:bodyPr>
          <a:lstStyle>
            <a:lvl1pPr algn="r" defTabSz="914400" rtl="0" eaLnBrk="1" latinLnBrk="0" hangingPunct="1">
              <a:lnSpc>
                <a:spcPct val="90000"/>
              </a:lnSpc>
              <a:spcBef>
                <a:spcPct val="0"/>
              </a:spcBef>
              <a:buNone/>
              <a:defRPr sz="6000" b="0" i="0" kern="1200" cap="none">
                <a:solidFill>
                  <a:schemeClr val="tx1"/>
                </a:solidFill>
                <a:effectLst/>
                <a:latin typeface="+mj-lt"/>
                <a:ea typeface="+mj-ea"/>
                <a:cs typeface="+mj-cs"/>
              </a:defRPr>
            </a:lvl1pPr>
          </a:lstStyle>
          <a:p>
            <a:pPr algn="ctr"/>
            <a:endParaRPr lang="it-IT" sz="2800" dirty="0"/>
          </a:p>
        </p:txBody>
      </p:sp>
      <p:sp>
        <p:nvSpPr>
          <p:cNvPr id="14" name="Titolo 1">
            <a:extLst>
              <a:ext uri="{FF2B5EF4-FFF2-40B4-BE49-F238E27FC236}">
                <a16:creationId xmlns:a16="http://schemas.microsoft.com/office/drawing/2014/main" xmlns="" id="{050E78D6-F072-48E7-8270-20EFBDD26F36}"/>
              </a:ext>
            </a:extLst>
          </p:cNvPr>
          <p:cNvSpPr txBox="1">
            <a:spLocks/>
          </p:cNvSpPr>
          <p:nvPr/>
        </p:nvSpPr>
        <p:spPr>
          <a:xfrm>
            <a:off x="647996" y="2546964"/>
            <a:ext cx="5943601" cy="883524"/>
          </a:xfrm>
          <a:prstGeom prst="parallelogram">
            <a:avLst>
              <a:gd name="adj" fmla="val 99234"/>
            </a:avLst>
          </a:prstGeom>
        </p:spPr>
        <p:txBody>
          <a:bodyPr vert="horz" wrap="none" lIns="0" tIns="45720" rIns="0" bIns="45720" rtlCol="0" anchor="t">
            <a:noAutofit/>
          </a:bodyPr>
          <a:lstStyle>
            <a:lvl1pPr algn="r" defTabSz="914400" rtl="0" eaLnBrk="1" latinLnBrk="0" hangingPunct="1">
              <a:lnSpc>
                <a:spcPct val="90000"/>
              </a:lnSpc>
              <a:spcBef>
                <a:spcPct val="0"/>
              </a:spcBef>
              <a:buNone/>
              <a:defRPr sz="6000" b="0" i="0" kern="1200" cap="none">
                <a:solidFill>
                  <a:schemeClr val="tx1"/>
                </a:solidFill>
                <a:effectLst/>
                <a:latin typeface="+mj-lt"/>
                <a:ea typeface="+mj-ea"/>
                <a:cs typeface="+mj-cs"/>
              </a:defRPr>
            </a:lvl1pPr>
          </a:lstStyle>
          <a:p>
            <a:pPr marL="742950" indent="-742950" algn="l">
              <a:buAutoNum type="arabicPeriod"/>
            </a:pPr>
            <a:r>
              <a:rPr lang="it-IT" sz="2800" dirty="0" smtClean="0"/>
              <a:t>Migrazione da guerre: </a:t>
            </a:r>
            <a:r>
              <a:rPr lang="it-IT" sz="2800" dirty="0" smtClean="0">
                <a:solidFill>
                  <a:srgbClr val="FFFF00"/>
                </a:solidFill>
              </a:rPr>
              <a:t>un problema europeo</a:t>
            </a:r>
          </a:p>
          <a:p>
            <a:pPr marL="742950" indent="-742950" algn="l">
              <a:buAutoNum type="arabicPeriod"/>
            </a:pPr>
            <a:r>
              <a:rPr lang="it-IT" sz="2800" dirty="0" smtClean="0"/>
              <a:t>Costruttori </a:t>
            </a:r>
            <a:r>
              <a:rPr lang="it-IT" sz="2800" dirty="0" smtClean="0"/>
              <a:t>di città: </a:t>
            </a:r>
            <a:r>
              <a:rPr lang="it-IT" sz="2800" dirty="0" smtClean="0">
                <a:solidFill>
                  <a:srgbClr val="FFFF00"/>
                </a:solidFill>
              </a:rPr>
              <a:t>l’ambiente</a:t>
            </a:r>
            <a:r>
              <a:rPr lang="it-IT" sz="2800" dirty="0" smtClean="0"/>
              <a:t>  </a:t>
            </a:r>
          </a:p>
          <a:p>
            <a:pPr marL="742950" indent="-742950" algn="l">
              <a:buAutoNum type="arabicPeriod"/>
            </a:pPr>
            <a:r>
              <a:rPr lang="it-IT" sz="2800" dirty="0" smtClean="0"/>
              <a:t>Portatori </a:t>
            </a:r>
            <a:r>
              <a:rPr lang="it-IT" sz="2800" dirty="0" smtClean="0"/>
              <a:t>di </a:t>
            </a:r>
            <a:r>
              <a:rPr lang="it-IT" sz="2800" dirty="0" smtClean="0"/>
              <a:t>Filosofia: </a:t>
            </a:r>
            <a:r>
              <a:rPr lang="it-IT" sz="2800" dirty="0" smtClean="0">
                <a:solidFill>
                  <a:srgbClr val="FFFF00"/>
                </a:solidFill>
              </a:rPr>
              <a:t>la cultura occidentale </a:t>
            </a:r>
            <a:endParaRPr lang="it-IT" sz="2800" dirty="0" smtClean="0">
              <a:solidFill>
                <a:srgbClr val="FFFF00"/>
              </a:solidFill>
            </a:endParaRPr>
          </a:p>
          <a:p>
            <a:pPr marL="742950" indent="-742950" algn="l">
              <a:buAutoNum type="arabicPeriod"/>
            </a:pPr>
            <a:r>
              <a:rPr lang="it-IT" sz="2800" dirty="0" smtClean="0"/>
              <a:t>Integrazione territoriale: </a:t>
            </a:r>
            <a:r>
              <a:rPr lang="it-IT" sz="2800" dirty="0" smtClean="0">
                <a:solidFill>
                  <a:srgbClr val="FFFF00"/>
                </a:solidFill>
              </a:rPr>
              <a:t>scambio</a:t>
            </a:r>
            <a:r>
              <a:rPr lang="it-IT" sz="2800" dirty="0" smtClean="0"/>
              <a:t>  </a:t>
            </a:r>
          </a:p>
          <a:p>
            <a:pPr marL="742950" indent="-742950" algn="l">
              <a:buAutoNum type="arabicPeriod"/>
            </a:pPr>
            <a:r>
              <a:rPr lang="it-IT" sz="2800" dirty="0" smtClean="0"/>
              <a:t>…..</a:t>
            </a:r>
            <a:endParaRPr lang="it-IT" sz="2800" dirty="0" smtClean="0"/>
          </a:p>
          <a:p>
            <a:pPr marL="742950" indent="-742950" algn="l">
              <a:buAutoNum type="arabicPeriod"/>
            </a:pPr>
            <a:r>
              <a:rPr lang="it-IT" sz="3200" dirty="0" smtClean="0"/>
              <a:t>…..</a:t>
            </a:r>
            <a:endParaRPr lang="it-IT" sz="3200" dirty="0"/>
          </a:p>
        </p:txBody>
      </p:sp>
    </p:spTree>
    <p:extLst>
      <p:ext uri="{BB962C8B-B14F-4D97-AF65-F5344CB8AC3E}">
        <p14:creationId xmlns:p14="http://schemas.microsoft.com/office/powerpoint/2010/main" val="25895501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3" name="Sottotitolo 2"/>
          <p:cNvSpPr>
            <a:spLocks noGrp="1"/>
          </p:cNvSpPr>
          <p:nvPr>
            <p:ph type="subTitle" idx="1"/>
          </p:nvPr>
        </p:nvSpPr>
        <p:spPr>
          <a:xfrm>
            <a:off x="1315161" y="925590"/>
            <a:ext cx="9559544" cy="1179612"/>
          </a:xfrm>
        </p:spPr>
        <p:txBody>
          <a:bodyPr>
            <a:normAutofit lnSpcReduction="10000"/>
          </a:bodyPr>
          <a:lstStyle/>
          <a:p>
            <a:pPr algn="ctr" fontAlgn="t"/>
            <a:r>
              <a:rPr lang="it-IT" sz="3200" b="1" dirty="0" smtClean="0">
                <a:solidFill>
                  <a:srgbClr val="FFC000"/>
                </a:solidFill>
              </a:rPr>
              <a:t>I Campi </a:t>
            </a:r>
            <a:r>
              <a:rPr lang="it-IT" sz="3200" b="1" dirty="0">
                <a:solidFill>
                  <a:srgbClr val="FFC000"/>
                </a:solidFill>
              </a:rPr>
              <a:t>d’Azione</a:t>
            </a:r>
          </a:p>
          <a:p>
            <a:pPr marL="266700" lvl="0" indent="-266700" algn="l" fontAlgn="t">
              <a:buFont typeface="Arial" pitchFamily="34" charset="0"/>
              <a:buChar char="•"/>
              <a:tabLst>
                <a:tab pos="266700" algn="l"/>
              </a:tabLst>
            </a:pPr>
            <a:r>
              <a:rPr lang="it-IT" dirty="0" smtClean="0"/>
              <a:t>.</a:t>
            </a:r>
            <a:endParaRPr lang="it-IT" dirty="0"/>
          </a:p>
          <a:p>
            <a:pPr algn="l"/>
            <a:endParaRPr lang="it-IT" dirty="0"/>
          </a:p>
        </p:txBody>
      </p:sp>
      <p:sp>
        <p:nvSpPr>
          <p:cNvPr id="13" name="Sottotitolo 2"/>
          <p:cNvSpPr txBox="1">
            <a:spLocks/>
          </p:cNvSpPr>
          <p:nvPr/>
        </p:nvSpPr>
        <p:spPr>
          <a:xfrm>
            <a:off x="1569159" y="3105045"/>
            <a:ext cx="9559544" cy="2976135"/>
          </a:xfrm>
          <a:prstGeom prst="rect">
            <a:avLst/>
          </a:prstGeom>
        </p:spPr>
        <p:txBody>
          <a:bodyPr vert="horz" lIns="91440" tIns="0" rIns="91440" bIns="45720" rtlCol="0" anchor="b">
            <a:normAutofit fontScale="92500"/>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marL="342900" lvl="0" indent="-342900" algn="l" fontAlgn="t">
              <a:buFont typeface="+mj-lt"/>
              <a:buAutoNum type="arabicPeriod"/>
              <a:tabLst>
                <a:tab pos="266700" algn="l"/>
              </a:tabLst>
            </a:pPr>
            <a:r>
              <a:rPr lang="it-IT" sz="2400" b="1" dirty="0"/>
              <a:t>Cooperazione nella ricerca e nello sviluppo</a:t>
            </a:r>
            <a:endParaRPr lang="it-IT" sz="2400" dirty="0"/>
          </a:p>
          <a:p>
            <a:pPr marL="342900" lvl="0" indent="-342900" algn="l" fontAlgn="t">
              <a:buFont typeface="+mj-lt"/>
              <a:buAutoNum type="arabicPeriod"/>
              <a:tabLst>
                <a:tab pos="266700" algn="l"/>
              </a:tabLst>
            </a:pPr>
            <a:r>
              <a:rPr lang="it-IT" sz="2400" b="1" dirty="0"/>
              <a:t>Valorizzazione della memoria, della storia e del patrimonio europeo</a:t>
            </a:r>
            <a:endParaRPr lang="it-IT" sz="2400" dirty="0"/>
          </a:p>
          <a:p>
            <a:pPr marL="342900" lvl="0" indent="-342900" algn="l" fontAlgn="t">
              <a:buFont typeface="+mj-lt"/>
              <a:buAutoNum type="arabicPeriod"/>
              <a:tabLst>
                <a:tab pos="266700" algn="l"/>
              </a:tabLst>
            </a:pPr>
            <a:r>
              <a:rPr lang="it-IT" sz="2400" b="1" dirty="0"/>
              <a:t>Scambi culturali ed educativi per giovani europei</a:t>
            </a:r>
            <a:endParaRPr lang="it-IT" sz="2400" dirty="0"/>
          </a:p>
          <a:p>
            <a:pPr marL="342900" lvl="0" indent="-342900" algn="l" fontAlgn="t">
              <a:buFont typeface="+mj-lt"/>
              <a:buAutoNum type="arabicPeriod"/>
              <a:tabLst>
                <a:tab pos="266700" algn="l"/>
              </a:tabLst>
            </a:pPr>
            <a:r>
              <a:rPr lang="it-IT" sz="2400" b="1" dirty="0"/>
              <a:t>Pratiche culturali e artistiche </a:t>
            </a:r>
            <a:r>
              <a:rPr lang="it-IT" sz="2400" b="1" dirty="0" smtClean="0"/>
              <a:t>contemporanee</a:t>
            </a:r>
          </a:p>
          <a:p>
            <a:pPr marL="342900" indent="-342900" algn="l" fontAlgn="t">
              <a:buFont typeface="+mj-lt"/>
              <a:buAutoNum type="arabicPeriod"/>
              <a:tabLst>
                <a:tab pos="266700" algn="l"/>
              </a:tabLst>
            </a:pPr>
            <a:r>
              <a:rPr lang="it-IT" sz="2400" b="1" dirty="0"/>
              <a:t>Turismo culturale e sviluppo culturale sostenibile</a:t>
            </a:r>
            <a:endParaRPr lang="it-IT" sz="2400" dirty="0"/>
          </a:p>
          <a:p>
            <a:pPr marL="342900" lvl="0" indent="-342900" algn="l" fontAlgn="t">
              <a:buFont typeface="+mj-lt"/>
              <a:buAutoNum type="arabicPeriod"/>
              <a:tabLst>
                <a:tab pos="266700" algn="l"/>
              </a:tabLst>
            </a:pPr>
            <a:endParaRPr lang="it-IT" dirty="0"/>
          </a:p>
          <a:p>
            <a:pPr marL="342900" indent="-342900" algn="l" fontAlgn="t">
              <a:buFont typeface="+mj-lt"/>
              <a:buAutoNum type="arabicPeriod"/>
              <a:tabLst>
                <a:tab pos="266700" algn="l"/>
              </a:tabLst>
            </a:pPr>
            <a:endParaRPr lang="it-IT" dirty="0" smtClean="0"/>
          </a:p>
          <a:p>
            <a:pPr algn="l"/>
            <a:endParaRPr lang="it-IT" dirty="0"/>
          </a:p>
        </p:txBody>
      </p:sp>
    </p:spTree>
    <p:extLst>
      <p:ext uri="{BB962C8B-B14F-4D97-AF65-F5344CB8AC3E}">
        <p14:creationId xmlns:p14="http://schemas.microsoft.com/office/powerpoint/2010/main" val="4653396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3" name="Sottotitolo 2"/>
          <p:cNvSpPr>
            <a:spLocks noGrp="1"/>
          </p:cNvSpPr>
          <p:nvPr>
            <p:ph type="subTitle" idx="1"/>
          </p:nvPr>
        </p:nvSpPr>
        <p:spPr>
          <a:xfrm>
            <a:off x="1204120" y="755702"/>
            <a:ext cx="9559544" cy="1179612"/>
          </a:xfrm>
        </p:spPr>
        <p:txBody>
          <a:bodyPr>
            <a:normAutofit lnSpcReduction="10000"/>
          </a:bodyPr>
          <a:lstStyle/>
          <a:p>
            <a:pPr algn="ctr" fontAlgn="t"/>
            <a:r>
              <a:rPr lang="it-IT" sz="3200" b="1" dirty="0" smtClean="0">
                <a:solidFill>
                  <a:srgbClr val="FFC000"/>
                </a:solidFill>
              </a:rPr>
              <a:t>La </a:t>
            </a:r>
            <a:r>
              <a:rPr lang="it-IT" sz="3200" b="1" dirty="0" err="1" smtClean="0">
                <a:solidFill>
                  <a:srgbClr val="FFC000"/>
                </a:solidFill>
              </a:rPr>
              <a:t>Governance</a:t>
            </a:r>
            <a:endParaRPr lang="it-IT" sz="3200" b="1" dirty="0" smtClean="0">
              <a:solidFill>
                <a:srgbClr val="FFC000"/>
              </a:solidFill>
            </a:endParaRPr>
          </a:p>
          <a:p>
            <a:pPr algn="ctr" fontAlgn="t"/>
            <a:r>
              <a:rPr lang="it-IT" dirty="0" smtClean="0"/>
              <a:t>.</a:t>
            </a:r>
            <a:endParaRPr lang="it-IT" dirty="0"/>
          </a:p>
          <a:p>
            <a:pPr algn="l"/>
            <a:endParaRPr lang="it-IT" dirty="0"/>
          </a:p>
        </p:txBody>
      </p:sp>
      <p:sp>
        <p:nvSpPr>
          <p:cNvPr id="13" name="Sottotitolo 2"/>
          <p:cNvSpPr txBox="1">
            <a:spLocks/>
          </p:cNvSpPr>
          <p:nvPr/>
        </p:nvSpPr>
        <p:spPr>
          <a:xfrm>
            <a:off x="2017093" y="1730448"/>
            <a:ext cx="8358880" cy="4614330"/>
          </a:xfrm>
          <a:prstGeom prst="rect">
            <a:avLst/>
          </a:prstGeom>
        </p:spPr>
        <p:txBody>
          <a:bodyPr vert="horz" lIns="91440" tIns="0" rIns="91440" bIns="45720" rtlCol="0" anchor="b">
            <a:normAutofit fontScale="40000" lnSpcReduction="20000"/>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lvl="1" algn="l" fontAlgn="t"/>
            <a:r>
              <a:rPr lang="it-IT" sz="6200" dirty="0" smtClean="0"/>
              <a:t>Il  </a:t>
            </a:r>
            <a:r>
              <a:rPr lang="it-IT" sz="6200" dirty="0"/>
              <a:t>tema </a:t>
            </a:r>
            <a:r>
              <a:rPr lang="it-IT" sz="6200" dirty="0" smtClean="0"/>
              <a:t>deve essere scelto </a:t>
            </a:r>
            <a:r>
              <a:rPr lang="it-IT" sz="6200" dirty="0"/>
              <a:t>e accettato dai diversi partner della rete;</a:t>
            </a:r>
            <a:endParaRPr lang="it-IT" sz="5500" dirty="0"/>
          </a:p>
          <a:p>
            <a:pPr lvl="1" algn="l" fontAlgn="t"/>
            <a:r>
              <a:rPr lang="it-IT" sz="6200" dirty="0" smtClean="0"/>
              <a:t>I diversi </a:t>
            </a:r>
            <a:r>
              <a:rPr lang="it-IT" sz="6200" dirty="0"/>
              <a:t>Stati membri del Consiglio d'Europa </a:t>
            </a:r>
            <a:r>
              <a:rPr lang="it-IT" sz="6200" dirty="0" smtClean="0"/>
              <a:t> vanno coinvolti attraverso </a:t>
            </a:r>
            <a:r>
              <a:rPr lang="it-IT" sz="6200" dirty="0"/>
              <a:t>tutti o parte dei loro progetti, senza escludere attività di natura bilaterale;</a:t>
            </a:r>
            <a:endParaRPr lang="it-IT" sz="5500" dirty="0"/>
          </a:p>
          <a:p>
            <a:pPr lvl="1" algn="l" fontAlgn="t"/>
            <a:r>
              <a:rPr lang="it-IT" sz="6200" dirty="0" smtClean="0"/>
              <a:t>Bisogna pianificare </a:t>
            </a:r>
            <a:r>
              <a:rPr lang="it-IT" sz="6200" dirty="0"/>
              <a:t>il coinvolgimento del maggior numero possibile di Stati </a:t>
            </a:r>
            <a:r>
              <a:rPr lang="it-IT" sz="6200" dirty="0" smtClean="0"/>
              <a:t>;</a:t>
            </a:r>
            <a:endParaRPr lang="it-IT" sz="5500" dirty="0" smtClean="0"/>
          </a:p>
          <a:p>
            <a:pPr lvl="1" algn="l" fontAlgn="t"/>
            <a:r>
              <a:rPr lang="it-IT" sz="6200" dirty="0"/>
              <a:t>Bisogna operare in modo </a:t>
            </a:r>
            <a:r>
              <a:rPr lang="it-IT" sz="6200" dirty="0" smtClean="0"/>
              <a:t>democratico;</a:t>
            </a:r>
          </a:p>
          <a:p>
            <a:pPr lvl="1" algn="l" fontAlgn="t"/>
            <a:r>
              <a:rPr lang="it-IT" sz="6200" dirty="0" smtClean="0"/>
              <a:t>.</a:t>
            </a:r>
            <a:endParaRPr lang="it-IT" sz="5500" dirty="0"/>
          </a:p>
          <a:p>
            <a:pPr marL="342900" lvl="0" indent="-342900" algn="l" fontAlgn="t">
              <a:buFont typeface="+mj-lt"/>
              <a:buAutoNum type="arabicPeriod"/>
              <a:tabLst>
                <a:tab pos="266700" algn="l"/>
              </a:tabLst>
            </a:pPr>
            <a:endParaRPr lang="it-IT" dirty="0"/>
          </a:p>
          <a:p>
            <a:pPr marL="342900" indent="-342900" algn="l" fontAlgn="t">
              <a:buFont typeface="+mj-lt"/>
              <a:buAutoNum type="arabicPeriod"/>
              <a:tabLst>
                <a:tab pos="266700" algn="l"/>
              </a:tabLst>
            </a:pPr>
            <a:endParaRPr lang="it-IT" dirty="0" smtClean="0"/>
          </a:p>
          <a:p>
            <a:pPr algn="l"/>
            <a:endParaRPr lang="it-IT" dirty="0"/>
          </a:p>
        </p:txBody>
      </p:sp>
    </p:spTree>
    <p:extLst>
      <p:ext uri="{BB962C8B-B14F-4D97-AF65-F5344CB8AC3E}">
        <p14:creationId xmlns:p14="http://schemas.microsoft.com/office/powerpoint/2010/main" val="23801497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sp>
        <p:nvSpPr>
          <p:cNvPr id="3" name="Sottotitolo 2"/>
          <p:cNvSpPr>
            <a:spLocks noGrp="1"/>
          </p:cNvSpPr>
          <p:nvPr>
            <p:ph type="subTitle" idx="1"/>
          </p:nvPr>
        </p:nvSpPr>
        <p:spPr>
          <a:xfrm>
            <a:off x="1315161" y="620790"/>
            <a:ext cx="9559544" cy="1179612"/>
          </a:xfrm>
        </p:spPr>
        <p:txBody>
          <a:bodyPr>
            <a:normAutofit/>
          </a:bodyPr>
          <a:lstStyle/>
          <a:p>
            <a:pPr algn="ctr" fontAlgn="t"/>
            <a:r>
              <a:rPr lang="it-IT" sz="3200" b="1" dirty="0" smtClean="0">
                <a:solidFill>
                  <a:srgbClr val="FFC000"/>
                </a:solidFill>
              </a:rPr>
              <a:t>La </a:t>
            </a:r>
            <a:r>
              <a:rPr lang="it-IT" sz="3200" b="1" dirty="0" err="1" smtClean="0">
                <a:solidFill>
                  <a:srgbClr val="FFC000"/>
                </a:solidFill>
              </a:rPr>
              <a:t>Governance</a:t>
            </a:r>
            <a:r>
              <a:rPr lang="it-IT" dirty="0" smtClean="0"/>
              <a:t>.</a:t>
            </a:r>
            <a:endParaRPr lang="it-IT" dirty="0"/>
          </a:p>
          <a:p>
            <a:pPr algn="l"/>
            <a:endParaRPr lang="it-IT" dirty="0"/>
          </a:p>
        </p:txBody>
      </p:sp>
      <p:sp>
        <p:nvSpPr>
          <p:cNvPr id="13" name="Sottotitolo 2"/>
          <p:cNvSpPr txBox="1">
            <a:spLocks/>
          </p:cNvSpPr>
          <p:nvPr/>
        </p:nvSpPr>
        <p:spPr>
          <a:xfrm>
            <a:off x="2330839" y="1805399"/>
            <a:ext cx="7562669" cy="4614330"/>
          </a:xfrm>
          <a:prstGeom prst="rect">
            <a:avLst/>
          </a:prstGeom>
        </p:spPr>
        <p:txBody>
          <a:bodyPr vert="horz" lIns="91440" tIns="0" rIns="91440" bIns="45720" rtlCol="0" anchor="b">
            <a:norm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lvl="1" algn="l" fontAlgn="t"/>
            <a:r>
              <a:rPr lang="it-IT" sz="2800" dirty="0" smtClean="0"/>
              <a:t>Bisogna </a:t>
            </a:r>
            <a:r>
              <a:rPr lang="it-IT" sz="2800" dirty="0" smtClean="0"/>
              <a:t>avere </a:t>
            </a:r>
            <a:r>
              <a:rPr lang="it-IT" sz="2800" dirty="0"/>
              <a:t>uno status giuridico, sotto forma di associazione o di federazione di </a:t>
            </a:r>
            <a:r>
              <a:rPr lang="it-IT" sz="2800" dirty="0" smtClean="0"/>
              <a:t>associazioni:</a:t>
            </a:r>
          </a:p>
          <a:p>
            <a:pPr lvl="1" algn="l" fontAlgn="t"/>
            <a:endParaRPr lang="it-IT" sz="2800" dirty="0" smtClean="0"/>
          </a:p>
          <a:p>
            <a:pPr lvl="1" algn="l" fontAlgn="t"/>
            <a:r>
              <a:rPr lang="it-IT" sz="2800" dirty="0" smtClean="0">
                <a:solidFill>
                  <a:srgbClr val="FFFF00"/>
                </a:solidFill>
              </a:rPr>
              <a:t>       Quale forma sceglieremo?</a:t>
            </a:r>
            <a:endParaRPr lang="it-IT" sz="4200" dirty="0">
              <a:solidFill>
                <a:srgbClr val="FFFF00"/>
              </a:solidFill>
            </a:endParaRPr>
          </a:p>
          <a:p>
            <a:pPr marL="342900" lvl="0" indent="-342900" algn="l" fontAlgn="t">
              <a:buFont typeface="+mj-lt"/>
              <a:buAutoNum type="arabicPeriod"/>
              <a:tabLst>
                <a:tab pos="266700" algn="l"/>
              </a:tabLst>
            </a:pPr>
            <a:endParaRPr lang="it-IT" dirty="0">
              <a:solidFill>
                <a:srgbClr val="FFFF00"/>
              </a:solidFill>
            </a:endParaRPr>
          </a:p>
          <a:p>
            <a:pPr marL="342900" indent="-342900" algn="l" fontAlgn="t">
              <a:buFont typeface="+mj-lt"/>
              <a:buAutoNum type="arabicPeriod"/>
              <a:tabLst>
                <a:tab pos="266700" algn="l"/>
              </a:tabLst>
            </a:pPr>
            <a:endParaRPr lang="it-IT" dirty="0" smtClean="0"/>
          </a:p>
          <a:p>
            <a:pPr algn="l"/>
            <a:endParaRPr lang="it-IT" dirty="0"/>
          </a:p>
        </p:txBody>
      </p:sp>
    </p:spTree>
    <p:extLst>
      <p:ext uri="{BB962C8B-B14F-4D97-AF65-F5344CB8AC3E}">
        <p14:creationId xmlns:p14="http://schemas.microsoft.com/office/powerpoint/2010/main" val="25556870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Titolo 1">
            <a:extLst>
              <a:ext uri="{FF2B5EF4-FFF2-40B4-BE49-F238E27FC236}">
                <a16:creationId xmlns:a16="http://schemas.microsoft.com/office/drawing/2014/main" xmlns="" id="{050E78D6-F072-48E7-8270-20EFBDD26F36}"/>
              </a:ext>
            </a:extLst>
          </p:cNvPr>
          <p:cNvSpPr>
            <a:spLocks noGrp="1"/>
          </p:cNvSpPr>
          <p:nvPr>
            <p:ph type="ctrTitle"/>
          </p:nvPr>
        </p:nvSpPr>
        <p:spPr>
          <a:xfrm>
            <a:off x="2570682" y="843156"/>
            <a:ext cx="5943601" cy="883524"/>
          </a:xfrm>
          <a:prstGeom prst="parallelogram">
            <a:avLst>
              <a:gd name="adj" fmla="val 99234"/>
            </a:avLst>
          </a:prstGeom>
        </p:spPr>
        <p:txBody>
          <a:bodyPr wrap="none" lIns="0" rIns="0" rtlCol="0">
            <a:noAutofit/>
          </a:bodyPr>
          <a:lstStyle/>
          <a:p>
            <a:r>
              <a:rPr lang="it-IT" sz="3600" dirty="0" smtClean="0"/>
              <a:t>Cosa fare ?</a:t>
            </a:r>
            <a:endParaRPr lang="it-IT" sz="3600"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3" name="Titolo 1">
            <a:extLst>
              <a:ext uri="{FF2B5EF4-FFF2-40B4-BE49-F238E27FC236}">
                <a16:creationId xmlns:a16="http://schemas.microsoft.com/office/drawing/2014/main" xmlns="" id="{050E78D6-F072-48E7-8270-20EFBDD26F36}"/>
              </a:ext>
            </a:extLst>
          </p:cNvPr>
          <p:cNvSpPr txBox="1">
            <a:spLocks/>
          </p:cNvSpPr>
          <p:nvPr/>
        </p:nvSpPr>
        <p:spPr>
          <a:xfrm>
            <a:off x="2894417" y="1663440"/>
            <a:ext cx="5775146" cy="883524"/>
          </a:xfrm>
          <a:prstGeom prst="parallelogram">
            <a:avLst>
              <a:gd name="adj" fmla="val 99234"/>
            </a:avLst>
          </a:prstGeom>
        </p:spPr>
        <p:txBody>
          <a:bodyPr vert="horz" wrap="none" lIns="0" tIns="45720" rIns="0" bIns="45720" rtlCol="0" anchor="t">
            <a:noAutofit/>
          </a:bodyPr>
          <a:lstStyle>
            <a:lvl1pPr algn="r" defTabSz="914400" rtl="0" eaLnBrk="1" latinLnBrk="0" hangingPunct="1">
              <a:lnSpc>
                <a:spcPct val="90000"/>
              </a:lnSpc>
              <a:spcBef>
                <a:spcPct val="0"/>
              </a:spcBef>
              <a:buNone/>
              <a:defRPr sz="6000" b="0" i="0" kern="1200" cap="none">
                <a:solidFill>
                  <a:schemeClr val="tx1"/>
                </a:solidFill>
                <a:effectLst/>
                <a:latin typeface="+mj-lt"/>
                <a:ea typeface="+mj-ea"/>
                <a:cs typeface="+mj-cs"/>
              </a:defRPr>
            </a:lvl1pPr>
          </a:lstStyle>
          <a:p>
            <a:pPr algn="ctr"/>
            <a:endParaRPr lang="it-IT" sz="2800" dirty="0"/>
          </a:p>
        </p:txBody>
      </p:sp>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8589" y="634741"/>
            <a:ext cx="3104370" cy="1776327"/>
          </a:xfrm>
          <a:prstGeom prst="rect">
            <a:avLst/>
          </a:prstGeom>
        </p:spPr>
      </p:pic>
      <p:sp>
        <p:nvSpPr>
          <p:cNvPr id="14" name="Titolo 1">
            <a:extLst>
              <a:ext uri="{FF2B5EF4-FFF2-40B4-BE49-F238E27FC236}">
                <a16:creationId xmlns:a16="http://schemas.microsoft.com/office/drawing/2014/main" xmlns="" id="{050E78D6-F072-48E7-8270-20EFBDD26F36}"/>
              </a:ext>
            </a:extLst>
          </p:cNvPr>
          <p:cNvSpPr txBox="1">
            <a:spLocks/>
          </p:cNvSpPr>
          <p:nvPr/>
        </p:nvSpPr>
        <p:spPr>
          <a:xfrm>
            <a:off x="252932" y="2578900"/>
            <a:ext cx="5943601" cy="883524"/>
          </a:xfrm>
          <a:prstGeom prst="parallelogram">
            <a:avLst>
              <a:gd name="adj" fmla="val 99234"/>
            </a:avLst>
          </a:prstGeom>
        </p:spPr>
        <p:txBody>
          <a:bodyPr vert="horz" wrap="none" lIns="0" tIns="45720" rIns="0" bIns="45720" rtlCol="0" anchor="t">
            <a:noAutofit/>
          </a:bodyPr>
          <a:lstStyle>
            <a:lvl1pPr algn="r" defTabSz="914400" rtl="0" eaLnBrk="1" latinLnBrk="0" hangingPunct="1">
              <a:lnSpc>
                <a:spcPct val="90000"/>
              </a:lnSpc>
              <a:spcBef>
                <a:spcPct val="0"/>
              </a:spcBef>
              <a:buNone/>
              <a:defRPr sz="6000" b="0" i="0" kern="1200" cap="none">
                <a:solidFill>
                  <a:schemeClr val="tx1"/>
                </a:solidFill>
                <a:effectLst/>
                <a:latin typeface="+mj-lt"/>
                <a:ea typeface="+mj-ea"/>
                <a:cs typeface="+mj-cs"/>
              </a:defRPr>
            </a:lvl1pPr>
          </a:lstStyle>
          <a:p>
            <a:pPr marL="742950" indent="-742950" algn="l">
              <a:buAutoNum type="arabicPeriod"/>
              <a:tabLst>
                <a:tab pos="990600" algn="l"/>
              </a:tabLst>
            </a:pPr>
            <a:r>
              <a:rPr lang="it-IT" sz="2800" b="1" dirty="0" smtClean="0"/>
              <a:t>Organizzazione</a:t>
            </a:r>
            <a:endParaRPr lang="it-IT" sz="2800" dirty="0" smtClean="0"/>
          </a:p>
          <a:p>
            <a:pPr marL="742950" indent="-742950" algn="l">
              <a:buAutoNum type="arabicPeriod"/>
              <a:tabLst>
                <a:tab pos="990600" algn="l"/>
              </a:tabLst>
            </a:pPr>
            <a:r>
              <a:rPr lang="it-IT" sz="2800" b="1" dirty="0" smtClean="0"/>
              <a:t>Progettazione</a:t>
            </a:r>
            <a:endParaRPr lang="it-IT" sz="2800" b="1" dirty="0"/>
          </a:p>
          <a:p>
            <a:pPr marL="742950" indent="-742950" algn="l">
              <a:buAutoNum type="arabicPeriod"/>
              <a:tabLst>
                <a:tab pos="990600" algn="l"/>
              </a:tabLst>
            </a:pPr>
            <a:r>
              <a:rPr lang="it-IT" sz="2800" b="1" dirty="0" smtClean="0"/>
              <a:t>Scadenza</a:t>
            </a:r>
            <a:endParaRPr lang="it-IT" sz="2800" b="1" dirty="0"/>
          </a:p>
        </p:txBody>
      </p:sp>
      <p:pic>
        <p:nvPicPr>
          <p:cNvPr id="16" name="Immagine 15"/>
          <p:cNvPicPr>
            <a:picLocks noChangeAspect="1"/>
          </p:cNvPicPr>
          <p:nvPr/>
        </p:nvPicPr>
        <p:blipFill>
          <a:blip r:embed="rId5"/>
          <a:stretch>
            <a:fillRect/>
          </a:stretch>
        </p:blipFill>
        <p:spPr>
          <a:xfrm>
            <a:off x="1194374" y="4640222"/>
            <a:ext cx="1999102" cy="1677872"/>
          </a:xfrm>
          <a:prstGeom prst="rect">
            <a:avLst/>
          </a:prstGeom>
        </p:spPr>
      </p:pic>
      <p:cxnSp>
        <p:nvCxnSpPr>
          <p:cNvPr id="17" name="Connettore 2 16"/>
          <p:cNvCxnSpPr/>
          <p:nvPr/>
        </p:nvCxnSpPr>
        <p:spPr>
          <a:xfrm flipV="1">
            <a:off x="2512531" y="1253396"/>
            <a:ext cx="7662152" cy="4144270"/>
          </a:xfrm>
          <a:prstGeom prst="straightConnector1">
            <a:avLst/>
          </a:prstGeom>
          <a:ln w="5715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8" name="Connettore 2 17"/>
          <p:cNvCxnSpPr/>
          <p:nvPr/>
        </p:nvCxnSpPr>
        <p:spPr>
          <a:xfrm>
            <a:off x="2986798" y="5425672"/>
            <a:ext cx="7187885" cy="58454"/>
          </a:xfrm>
          <a:prstGeom prst="straightConnector1">
            <a:avLst/>
          </a:prstGeom>
          <a:ln w="5715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9" name="CasellaDiTesto 18"/>
          <p:cNvSpPr txBox="1"/>
          <p:nvPr/>
        </p:nvSpPr>
        <p:spPr>
          <a:xfrm rot="19819633">
            <a:off x="7614092" y="1289703"/>
            <a:ext cx="3017837" cy="369332"/>
          </a:xfrm>
          <a:prstGeom prst="rect">
            <a:avLst/>
          </a:prstGeom>
          <a:noFill/>
        </p:spPr>
        <p:txBody>
          <a:bodyPr wrap="square" rtlCol="0">
            <a:spAutoFit/>
          </a:bodyPr>
          <a:lstStyle/>
          <a:p>
            <a:r>
              <a:rPr lang="it-IT" b="1" dirty="0" smtClean="0"/>
              <a:t>Progettazione partecipata </a:t>
            </a:r>
            <a:endParaRPr lang="it-IT" sz="2000" b="1" dirty="0"/>
          </a:p>
        </p:txBody>
      </p:sp>
      <p:sp>
        <p:nvSpPr>
          <p:cNvPr id="20" name="CasellaDiTesto 19"/>
          <p:cNvSpPr txBox="1"/>
          <p:nvPr/>
        </p:nvSpPr>
        <p:spPr>
          <a:xfrm>
            <a:off x="7099741" y="4672886"/>
            <a:ext cx="3017837" cy="369332"/>
          </a:xfrm>
          <a:prstGeom prst="rect">
            <a:avLst/>
          </a:prstGeom>
          <a:noFill/>
        </p:spPr>
        <p:txBody>
          <a:bodyPr wrap="square" rtlCol="0">
            <a:spAutoFit/>
          </a:bodyPr>
          <a:lstStyle/>
          <a:p>
            <a:r>
              <a:rPr lang="it-IT" b="1" dirty="0" smtClean="0"/>
              <a:t>Apprendimento</a:t>
            </a:r>
            <a:endParaRPr lang="it-IT" sz="2000" b="1" dirty="0"/>
          </a:p>
        </p:txBody>
      </p:sp>
      <p:sp>
        <p:nvSpPr>
          <p:cNvPr id="21" name="CasellaDiTesto 20"/>
          <p:cNvSpPr txBox="1"/>
          <p:nvPr/>
        </p:nvSpPr>
        <p:spPr>
          <a:xfrm>
            <a:off x="6347223" y="3462424"/>
            <a:ext cx="1508918" cy="369332"/>
          </a:xfrm>
          <a:prstGeom prst="rect">
            <a:avLst/>
          </a:prstGeom>
          <a:noFill/>
        </p:spPr>
        <p:txBody>
          <a:bodyPr wrap="square" rtlCol="0">
            <a:spAutoFit/>
          </a:bodyPr>
          <a:lstStyle/>
          <a:p>
            <a:r>
              <a:rPr lang="it-IT" b="1" dirty="0" smtClean="0"/>
              <a:t>ANALISI</a:t>
            </a:r>
            <a:endParaRPr lang="it-IT" sz="2000" b="1" dirty="0"/>
          </a:p>
        </p:txBody>
      </p:sp>
      <p:sp>
        <p:nvSpPr>
          <p:cNvPr id="22" name="CasellaDiTesto 21"/>
          <p:cNvSpPr txBox="1"/>
          <p:nvPr/>
        </p:nvSpPr>
        <p:spPr>
          <a:xfrm>
            <a:off x="7400665" y="2896004"/>
            <a:ext cx="2131988" cy="369332"/>
          </a:xfrm>
          <a:prstGeom prst="rect">
            <a:avLst/>
          </a:prstGeom>
          <a:noFill/>
        </p:spPr>
        <p:txBody>
          <a:bodyPr wrap="square" rtlCol="0">
            <a:spAutoFit/>
          </a:bodyPr>
          <a:lstStyle/>
          <a:p>
            <a:r>
              <a:rPr lang="it-IT" b="1" dirty="0" smtClean="0"/>
              <a:t>BENCHMARKING</a:t>
            </a:r>
            <a:endParaRPr lang="it-IT" sz="2000" b="1" dirty="0"/>
          </a:p>
        </p:txBody>
      </p:sp>
      <p:sp>
        <p:nvSpPr>
          <p:cNvPr id="23" name="CasellaDiTesto 22"/>
          <p:cNvSpPr txBox="1"/>
          <p:nvPr/>
        </p:nvSpPr>
        <p:spPr>
          <a:xfrm>
            <a:off x="3678848" y="4891304"/>
            <a:ext cx="2313963" cy="369332"/>
          </a:xfrm>
          <a:prstGeom prst="rect">
            <a:avLst/>
          </a:prstGeom>
          <a:noFill/>
        </p:spPr>
        <p:txBody>
          <a:bodyPr wrap="square" rtlCol="0">
            <a:spAutoFit/>
          </a:bodyPr>
          <a:lstStyle/>
          <a:p>
            <a:r>
              <a:rPr lang="it-IT" b="1" dirty="0" smtClean="0"/>
              <a:t>CONDIVISIONE</a:t>
            </a:r>
            <a:endParaRPr lang="it-IT" sz="2000" b="1" dirty="0"/>
          </a:p>
        </p:txBody>
      </p:sp>
      <p:sp>
        <p:nvSpPr>
          <p:cNvPr id="24" name="CasellaDiTesto 23"/>
          <p:cNvSpPr txBox="1"/>
          <p:nvPr/>
        </p:nvSpPr>
        <p:spPr>
          <a:xfrm>
            <a:off x="5071823" y="3958215"/>
            <a:ext cx="1508918" cy="646331"/>
          </a:xfrm>
          <a:prstGeom prst="rect">
            <a:avLst/>
          </a:prstGeom>
          <a:noFill/>
        </p:spPr>
        <p:txBody>
          <a:bodyPr wrap="square" rtlCol="0">
            <a:spAutoFit/>
          </a:bodyPr>
          <a:lstStyle/>
          <a:p>
            <a:r>
              <a:rPr lang="it-IT" b="1" dirty="0" smtClean="0"/>
              <a:t>Gruppo di PROGETTO</a:t>
            </a:r>
            <a:endParaRPr lang="it-IT" sz="2000" b="1" dirty="0"/>
          </a:p>
        </p:txBody>
      </p:sp>
      <p:sp>
        <p:nvSpPr>
          <p:cNvPr id="25" name="CasellaDiTesto 24"/>
          <p:cNvSpPr txBox="1"/>
          <p:nvPr/>
        </p:nvSpPr>
        <p:spPr>
          <a:xfrm>
            <a:off x="8629395" y="2024470"/>
            <a:ext cx="2171953" cy="461665"/>
          </a:xfrm>
          <a:prstGeom prst="rect">
            <a:avLst/>
          </a:prstGeom>
          <a:noFill/>
        </p:spPr>
        <p:txBody>
          <a:bodyPr wrap="square" rtlCol="0">
            <a:spAutoFit/>
          </a:bodyPr>
          <a:lstStyle/>
          <a:p>
            <a:r>
              <a:rPr lang="it-IT" b="1" dirty="0" err="1"/>
              <a:t>PROGETTA</a:t>
            </a:r>
            <a:r>
              <a:rPr lang="it-IT" sz="2400" b="1" dirty="0" err="1"/>
              <a:t>z</a:t>
            </a:r>
            <a:r>
              <a:rPr lang="it-IT" b="1" dirty="0" err="1"/>
              <a:t>IONE</a:t>
            </a:r>
            <a:endParaRPr lang="it-IT" b="1" dirty="0"/>
          </a:p>
        </p:txBody>
      </p:sp>
      <p:sp>
        <p:nvSpPr>
          <p:cNvPr id="26" name="CasellaDiTesto 25"/>
          <p:cNvSpPr txBox="1"/>
          <p:nvPr/>
        </p:nvSpPr>
        <p:spPr>
          <a:xfrm>
            <a:off x="4483893" y="5657653"/>
            <a:ext cx="3017837" cy="400110"/>
          </a:xfrm>
          <a:prstGeom prst="rect">
            <a:avLst/>
          </a:prstGeom>
          <a:noFill/>
        </p:spPr>
        <p:txBody>
          <a:bodyPr wrap="square" rtlCol="0">
            <a:spAutoFit/>
          </a:bodyPr>
          <a:lstStyle/>
          <a:p>
            <a:r>
              <a:rPr lang="it-IT" b="1" dirty="0" smtClean="0"/>
              <a:t>Comunica</a:t>
            </a:r>
            <a:r>
              <a:rPr lang="it-IT" sz="2000" b="1" dirty="0" smtClean="0"/>
              <a:t>zione</a:t>
            </a:r>
            <a:endParaRPr lang="it-IT" sz="2000" b="1" dirty="0"/>
          </a:p>
        </p:txBody>
      </p:sp>
      <p:sp>
        <p:nvSpPr>
          <p:cNvPr id="28" name="Freccia circolare in su 27"/>
          <p:cNvSpPr/>
          <p:nvPr/>
        </p:nvSpPr>
        <p:spPr>
          <a:xfrm rot="19238701">
            <a:off x="6369191" y="3993007"/>
            <a:ext cx="920989" cy="398644"/>
          </a:xfrm>
          <a:prstGeom prst="curved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30" name="Freccia circolare in su 29"/>
          <p:cNvSpPr/>
          <p:nvPr/>
        </p:nvSpPr>
        <p:spPr>
          <a:xfrm rot="19238701">
            <a:off x="7523700" y="3546873"/>
            <a:ext cx="920989" cy="398644"/>
          </a:xfrm>
          <a:prstGeom prst="curved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32" name="Freccia circolare in su 31"/>
          <p:cNvSpPr/>
          <p:nvPr/>
        </p:nvSpPr>
        <p:spPr>
          <a:xfrm rot="19238701">
            <a:off x="9573254" y="2703539"/>
            <a:ext cx="920989" cy="398644"/>
          </a:xfrm>
          <a:prstGeom prst="curved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34" name="Freccia circolare in giù 33"/>
          <p:cNvSpPr/>
          <p:nvPr/>
        </p:nvSpPr>
        <p:spPr>
          <a:xfrm rot="18444122">
            <a:off x="3908465" y="4083614"/>
            <a:ext cx="1156981" cy="587844"/>
          </a:xfrm>
          <a:prstGeom prst="curvedDownArrow">
            <a:avLst>
              <a:gd name="adj1" fmla="val 25000"/>
              <a:gd name="adj2" fmla="val 50000"/>
              <a:gd name="adj3" fmla="val 51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36" name="CasellaDiTesto 35"/>
          <p:cNvSpPr txBox="1"/>
          <p:nvPr/>
        </p:nvSpPr>
        <p:spPr>
          <a:xfrm>
            <a:off x="8629395" y="5671763"/>
            <a:ext cx="1828890" cy="523220"/>
          </a:xfrm>
          <a:prstGeom prst="rect">
            <a:avLst/>
          </a:prstGeom>
          <a:noFill/>
        </p:spPr>
        <p:txBody>
          <a:bodyPr wrap="square" rtlCol="0">
            <a:spAutoFit/>
          </a:bodyPr>
          <a:lstStyle/>
          <a:p>
            <a:r>
              <a:rPr lang="it-IT" sz="2800" b="1" dirty="0" smtClean="0">
                <a:solidFill>
                  <a:srgbClr val="FFFF00"/>
                </a:solidFill>
              </a:rPr>
              <a:t>TEMPO</a:t>
            </a:r>
            <a:endParaRPr lang="it-IT" sz="3200" b="1" dirty="0">
              <a:solidFill>
                <a:srgbClr val="FFFF00"/>
              </a:solidFill>
            </a:endParaRPr>
          </a:p>
        </p:txBody>
      </p:sp>
      <p:sp>
        <p:nvSpPr>
          <p:cNvPr id="3" name="Ovale 2"/>
          <p:cNvSpPr/>
          <p:nvPr/>
        </p:nvSpPr>
        <p:spPr>
          <a:xfrm>
            <a:off x="2193925" y="3462424"/>
            <a:ext cx="4635760" cy="339285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9458651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Titolo 1">
            <a:extLst>
              <a:ext uri="{FF2B5EF4-FFF2-40B4-BE49-F238E27FC236}">
                <a16:creationId xmlns:a16="http://schemas.microsoft.com/office/drawing/2014/main" xmlns="" id="{050E78D6-F072-48E7-8270-20EFBDD26F36}"/>
              </a:ext>
            </a:extLst>
          </p:cNvPr>
          <p:cNvSpPr>
            <a:spLocks noGrp="1"/>
          </p:cNvSpPr>
          <p:nvPr>
            <p:ph type="ctrTitle"/>
          </p:nvPr>
        </p:nvSpPr>
        <p:spPr>
          <a:xfrm>
            <a:off x="2570682" y="843156"/>
            <a:ext cx="5943601" cy="883524"/>
          </a:xfrm>
          <a:prstGeom prst="parallelogram">
            <a:avLst>
              <a:gd name="adj" fmla="val 99234"/>
            </a:avLst>
          </a:prstGeom>
        </p:spPr>
        <p:txBody>
          <a:bodyPr wrap="none" lIns="0" rIns="0" rtlCol="0">
            <a:noAutofit/>
          </a:bodyPr>
          <a:lstStyle/>
          <a:p>
            <a:r>
              <a:rPr lang="it-IT" sz="3600" dirty="0" smtClean="0"/>
              <a:t>Come pagare i costi</a:t>
            </a:r>
            <a:endParaRPr lang="it-IT" sz="3600"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3" name="Titolo 1">
            <a:extLst>
              <a:ext uri="{FF2B5EF4-FFF2-40B4-BE49-F238E27FC236}">
                <a16:creationId xmlns:a16="http://schemas.microsoft.com/office/drawing/2014/main" xmlns="" id="{050E78D6-F072-48E7-8270-20EFBDD26F36}"/>
              </a:ext>
            </a:extLst>
          </p:cNvPr>
          <p:cNvSpPr txBox="1">
            <a:spLocks/>
          </p:cNvSpPr>
          <p:nvPr/>
        </p:nvSpPr>
        <p:spPr>
          <a:xfrm>
            <a:off x="2894417" y="1663440"/>
            <a:ext cx="5775146" cy="883524"/>
          </a:xfrm>
          <a:prstGeom prst="parallelogram">
            <a:avLst>
              <a:gd name="adj" fmla="val 99234"/>
            </a:avLst>
          </a:prstGeom>
        </p:spPr>
        <p:txBody>
          <a:bodyPr vert="horz" wrap="none" lIns="0" tIns="45720" rIns="0" bIns="45720" rtlCol="0" anchor="t">
            <a:noAutofit/>
          </a:bodyPr>
          <a:lstStyle>
            <a:lvl1pPr algn="r" defTabSz="914400" rtl="0" eaLnBrk="1" latinLnBrk="0" hangingPunct="1">
              <a:lnSpc>
                <a:spcPct val="90000"/>
              </a:lnSpc>
              <a:spcBef>
                <a:spcPct val="0"/>
              </a:spcBef>
              <a:buNone/>
              <a:defRPr sz="6000" b="0" i="0" kern="1200" cap="none">
                <a:solidFill>
                  <a:schemeClr val="tx1"/>
                </a:solidFill>
                <a:effectLst/>
                <a:latin typeface="+mj-lt"/>
                <a:ea typeface="+mj-ea"/>
                <a:cs typeface="+mj-cs"/>
              </a:defRPr>
            </a:lvl1pPr>
          </a:lstStyle>
          <a:p>
            <a:pPr algn="ctr"/>
            <a:endParaRPr lang="it-IT" sz="2800" dirty="0"/>
          </a:p>
        </p:txBody>
      </p:sp>
      <p:sp>
        <p:nvSpPr>
          <p:cNvPr id="14" name="Titolo 1">
            <a:extLst>
              <a:ext uri="{FF2B5EF4-FFF2-40B4-BE49-F238E27FC236}">
                <a16:creationId xmlns:a16="http://schemas.microsoft.com/office/drawing/2014/main" xmlns="" id="{050E78D6-F072-48E7-8270-20EFBDD26F36}"/>
              </a:ext>
            </a:extLst>
          </p:cNvPr>
          <p:cNvSpPr txBox="1">
            <a:spLocks/>
          </p:cNvSpPr>
          <p:nvPr/>
        </p:nvSpPr>
        <p:spPr>
          <a:xfrm>
            <a:off x="4315243" y="2984520"/>
            <a:ext cx="5943601" cy="883524"/>
          </a:xfrm>
          <a:prstGeom prst="parallelogram">
            <a:avLst>
              <a:gd name="adj" fmla="val 99234"/>
            </a:avLst>
          </a:prstGeom>
        </p:spPr>
        <p:txBody>
          <a:bodyPr vert="horz" wrap="none" lIns="0" tIns="45720" rIns="0" bIns="45720" rtlCol="0" anchor="t">
            <a:noAutofit/>
          </a:bodyPr>
          <a:lstStyle>
            <a:lvl1pPr algn="r" defTabSz="914400" rtl="0" eaLnBrk="1" latinLnBrk="0" hangingPunct="1">
              <a:lnSpc>
                <a:spcPct val="90000"/>
              </a:lnSpc>
              <a:spcBef>
                <a:spcPct val="0"/>
              </a:spcBef>
              <a:buNone/>
              <a:defRPr sz="6000" b="0" i="0" kern="1200" cap="none">
                <a:solidFill>
                  <a:schemeClr val="tx1"/>
                </a:solidFill>
                <a:effectLst/>
                <a:latin typeface="+mj-lt"/>
                <a:ea typeface="+mj-ea"/>
                <a:cs typeface="+mj-cs"/>
              </a:defRPr>
            </a:lvl1pPr>
          </a:lstStyle>
          <a:p>
            <a:pPr marL="742950" indent="-742950" algn="l">
              <a:buAutoNum type="arabicPeriod"/>
              <a:tabLst>
                <a:tab pos="990600" algn="l"/>
              </a:tabLst>
            </a:pPr>
            <a:r>
              <a:rPr lang="it-IT" sz="2800" b="1" dirty="0" smtClean="0"/>
              <a:t>Avvisi pubblici </a:t>
            </a:r>
          </a:p>
          <a:p>
            <a:pPr marL="742950" indent="-742950" algn="l">
              <a:buAutoNum type="arabicPeriod"/>
              <a:tabLst>
                <a:tab pos="990600" algn="l"/>
              </a:tabLst>
            </a:pPr>
            <a:r>
              <a:rPr lang="it-IT" sz="2800" b="1" dirty="0" smtClean="0"/>
              <a:t>Richieste specifiche</a:t>
            </a:r>
          </a:p>
        </p:txBody>
      </p:sp>
      <p:pic>
        <p:nvPicPr>
          <p:cNvPr id="5" name="Immagin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4452" y="1726438"/>
            <a:ext cx="2727224" cy="1815659"/>
          </a:xfrm>
          <a:prstGeom prst="rect">
            <a:avLst/>
          </a:prstGeom>
        </p:spPr>
      </p:pic>
      <p:pic>
        <p:nvPicPr>
          <p:cNvPr id="6" name="Immagin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7926" y="3746430"/>
            <a:ext cx="2039379" cy="2736829"/>
          </a:xfrm>
          <a:prstGeom prst="rect">
            <a:avLst/>
          </a:prstGeom>
        </p:spPr>
      </p:pic>
    </p:spTree>
    <p:extLst>
      <p:ext uri="{BB962C8B-B14F-4D97-AF65-F5344CB8AC3E}">
        <p14:creationId xmlns:p14="http://schemas.microsoft.com/office/powerpoint/2010/main" val="12998806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ttangolo 26">
            <a:extLst>
              <a:ext uri="{FF2B5EF4-FFF2-40B4-BE49-F238E27FC236}">
                <a16:creationId xmlns:a16="http://schemas.microsoft.com/office/drawing/2014/main" xmlns="" id="{4DA9E8CC-6C73-43E6-AF09-B4B1083BCD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pic>
        <p:nvPicPr>
          <p:cNvPr id="29" name="Immagine 28">
            <a:extLst>
              <a:ext uri="{FF2B5EF4-FFF2-40B4-BE49-F238E27FC236}">
                <a16:creationId xmlns:a16="http://schemas.microsoft.com/office/drawing/2014/main" xmlns="" id="{C6DFF5FD-BEF9-4B06-B7C2-58C5CFC92B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Immagine 30">
            <a:extLst>
              <a:ext uri="{FF2B5EF4-FFF2-40B4-BE49-F238E27FC236}">
                <a16:creationId xmlns:a16="http://schemas.microsoft.com/office/drawing/2014/main" xmlns="" id="{C9A18D1D-88E7-41EF-892F-C99BDEEE5E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ttangolo 32">
            <a:extLst>
              <a:ext uri="{FF2B5EF4-FFF2-40B4-BE49-F238E27FC236}">
                <a16:creationId xmlns:a16="http://schemas.microsoft.com/office/drawing/2014/main" xmlns="" id="{113E1A2F-E5D7-4888-BA8C-1CDDC7CE2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Rettangolo 34">
            <a:extLst>
              <a:ext uri="{FF2B5EF4-FFF2-40B4-BE49-F238E27FC236}">
                <a16:creationId xmlns:a16="http://schemas.microsoft.com/office/drawing/2014/main" xmlns="" id="{F625649A-4F9D-4D90-8F0A-433D7A1F68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i="1" dirty="0"/>
          </a:p>
        </p:txBody>
      </p:sp>
      <p:sp>
        <p:nvSpPr>
          <p:cNvPr id="37" name="Rettangolo 36">
            <a:extLst>
              <a:ext uri="{FF2B5EF4-FFF2-40B4-BE49-F238E27FC236}">
                <a16:creationId xmlns:a16="http://schemas.microsoft.com/office/drawing/2014/main" xmlns="" id="{B6F31202-25B1-43E6-94C1-CDCAFFE33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9" name="Casella di testo 38">
            <a:extLst>
              <a:ext uri="{FF2B5EF4-FFF2-40B4-BE49-F238E27FC236}">
                <a16:creationId xmlns:a16="http://schemas.microsoft.com/office/drawing/2014/main" xmlns="" id="{9593BF26-26FC-4F20-AF97-D90A981A663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48589" y="5007362"/>
            <a:ext cx="311727" cy="430887"/>
          </a:xfrm>
          <a:prstGeom prst="rect">
            <a:avLst/>
          </a:prstGeom>
          <a:noFill/>
        </p:spPr>
        <p:txBody>
          <a:bodyPr wrap="square" rtlCol="0">
            <a:spAutoFit/>
          </a:bodyPr>
          <a:lstStyle/>
          <a:p>
            <a:pPr algn="r" rtl="0">
              <a:spcAft>
                <a:spcPts val="600"/>
              </a:spcAft>
            </a:pPr>
            <a:r>
              <a:rPr lang="it-IT" sz="2200" dirty="0">
                <a:solidFill>
                  <a:schemeClr val="accent6"/>
                </a:solidFill>
                <a:latin typeface="Wingdings 3" panose="05040102010807070707" pitchFamily="18" charset="2"/>
              </a:rPr>
              <a:t>z</a:t>
            </a:r>
            <a:endParaRPr lang="it-IT" sz="2200" dirty="0">
              <a:solidFill>
                <a:schemeClr val="accent6"/>
              </a:solidFill>
              <a:latin typeface="MS Shell Dlg 2" panose="020B0604030504040204" pitchFamily="34" charset="0"/>
            </a:endParaRPr>
          </a:p>
        </p:txBody>
      </p:sp>
      <p:sp>
        <p:nvSpPr>
          <p:cNvPr id="41" name="Rettangolo 40">
            <a:extLst>
              <a:ext uri="{FF2B5EF4-FFF2-40B4-BE49-F238E27FC236}">
                <a16:creationId xmlns:a16="http://schemas.microsoft.com/office/drawing/2014/main" xmlns="" id="{588507C5-B772-411D-B50E-0C075AD253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2" name="Sottotitolo 4"/>
          <p:cNvSpPr txBox="1">
            <a:spLocks/>
          </p:cNvSpPr>
          <p:nvPr/>
        </p:nvSpPr>
        <p:spPr>
          <a:xfrm>
            <a:off x="2330839" y="2882000"/>
            <a:ext cx="8036185" cy="745668"/>
          </a:xfrm>
          <a:prstGeom prst="rect">
            <a:avLst/>
          </a:prstGeom>
        </p:spPr>
        <p:txBody>
          <a:bodyPr vert="horz" lIns="91440" tIns="0" rIns="91440" bIns="45720" rtlCol="0" anchor="b">
            <a:no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pPr algn="ctr"/>
            <a:endParaRPr lang="it-IT" sz="2000" b="1"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3446" y="634100"/>
            <a:ext cx="2270646" cy="1647051"/>
          </a:xfrm>
          <a:prstGeom prst="rect">
            <a:avLst/>
          </a:prstGeom>
        </p:spPr>
      </p:pic>
      <p:sp>
        <p:nvSpPr>
          <p:cNvPr id="3" name="Sottotitolo 2"/>
          <p:cNvSpPr>
            <a:spLocks noGrp="1"/>
          </p:cNvSpPr>
          <p:nvPr>
            <p:ph type="subTitle" idx="1"/>
          </p:nvPr>
        </p:nvSpPr>
        <p:spPr>
          <a:xfrm>
            <a:off x="1804452" y="1066800"/>
            <a:ext cx="7072848" cy="4686300"/>
          </a:xfrm>
        </p:spPr>
        <p:txBody>
          <a:bodyPr>
            <a:normAutofit fontScale="70000" lnSpcReduction="20000"/>
          </a:bodyPr>
          <a:lstStyle/>
          <a:p>
            <a:pPr algn="l"/>
            <a:r>
              <a:rPr lang="it-IT" sz="3200" dirty="0" smtClean="0"/>
              <a:t>Renato Di Gregorio</a:t>
            </a:r>
          </a:p>
          <a:p>
            <a:pPr algn="l"/>
            <a:r>
              <a:rPr lang="it-IT" sz="3200" dirty="0" smtClean="0"/>
              <a:t>Impresa Insieme S.r.l.</a:t>
            </a:r>
          </a:p>
          <a:p>
            <a:pPr algn="l"/>
            <a:r>
              <a:rPr lang="it-IT" sz="3200" dirty="0" smtClean="0">
                <a:hlinkClick r:id="rId5"/>
              </a:rPr>
              <a:t>www.impresainsieme.com</a:t>
            </a:r>
            <a:r>
              <a:rPr lang="it-IT" sz="3200" dirty="0" smtClean="0"/>
              <a:t> </a:t>
            </a:r>
          </a:p>
          <a:p>
            <a:pPr algn="l"/>
            <a:r>
              <a:rPr lang="it-IT" sz="3200" dirty="0" smtClean="0">
                <a:hlinkClick r:id="rId6"/>
              </a:rPr>
              <a:t>renatodigregorio@impresainsieme.com</a:t>
            </a:r>
            <a:endParaRPr lang="it-IT" sz="3200" dirty="0" smtClean="0"/>
          </a:p>
          <a:p>
            <a:pPr algn="l"/>
            <a:r>
              <a:rPr lang="it-IT" sz="3200" dirty="0" smtClean="0"/>
              <a:t>AS.CO.CI.</a:t>
            </a:r>
          </a:p>
          <a:p>
            <a:pPr algn="l"/>
            <a:r>
              <a:rPr lang="it-IT" sz="3200" dirty="0">
                <a:hlinkClick r:id="rId7"/>
              </a:rPr>
              <a:t>s</a:t>
            </a:r>
            <a:r>
              <a:rPr lang="it-IT" sz="3200" dirty="0" smtClean="0">
                <a:hlinkClick r:id="rId7"/>
              </a:rPr>
              <a:t>egreteria@associazionedeicomunidelcilentocentrale.it</a:t>
            </a:r>
            <a:endParaRPr lang="it-IT" sz="3200" dirty="0" smtClean="0"/>
          </a:p>
          <a:p>
            <a:pPr algn="l"/>
            <a:r>
              <a:rPr lang="it-IT" sz="3200" dirty="0" smtClean="0">
                <a:hlinkClick r:id="rId8"/>
              </a:rPr>
              <a:t>www.associazionedeicomunidelcilentocentrale.it</a:t>
            </a:r>
            <a:endParaRPr lang="it-IT" sz="3200" dirty="0" smtClean="0"/>
          </a:p>
          <a:p>
            <a:pPr algn="l"/>
            <a:r>
              <a:rPr lang="it-IT" sz="3200" dirty="0" smtClean="0"/>
              <a:t>Tel. 3355464451</a:t>
            </a:r>
          </a:p>
          <a:p>
            <a:endParaRPr lang="it-IT" dirty="0"/>
          </a:p>
        </p:txBody>
      </p:sp>
    </p:spTree>
    <p:extLst>
      <p:ext uri="{BB962C8B-B14F-4D97-AF65-F5344CB8AC3E}">
        <p14:creationId xmlns:p14="http://schemas.microsoft.com/office/powerpoint/2010/main" val="36628781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453241-7E3B-42A5-BE0A-EDA7F3D107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7A758F0-393B-4B1D-982C-AD52A38C8387}">
  <ds:schemaRefs>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http://purl.org/dc/elements/1.1/"/>
    <ds:schemaRef ds:uri="http://schemas.microsoft.com/office/2006/metadata/properties"/>
    <ds:schemaRef ds:uri="71af3243-3dd4-4a8d-8c0d-dd76da1f02a5"/>
    <ds:schemaRef ds:uri="http://www.w3.org/XML/1998/namespace"/>
    <ds:schemaRef ds:uri="http://purl.org/dc/dcmitype/"/>
  </ds:schemaRefs>
</ds:datastoreItem>
</file>

<file path=customXml/itemProps3.xml><?xml version="1.0" encoding="utf-8"?>
<ds:datastoreItem xmlns:ds="http://schemas.openxmlformats.org/officeDocument/2006/customXml" ds:itemID="{520C3BE9-B80F-42DD-B3CF-AC060017D10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646</Words>
  <Application>Microsoft Office PowerPoint</Application>
  <PresentationFormat>Personalizzato</PresentationFormat>
  <Paragraphs>165</Paragraphs>
  <Slides>27</Slides>
  <Notes>0</Notes>
  <HiddenSlides>0</HiddenSlides>
  <MMClips>0</MMClips>
  <ScaleCrop>false</ScaleCrop>
  <HeadingPairs>
    <vt:vector size="4" baseType="variant">
      <vt:variant>
        <vt:lpstr>Tema</vt:lpstr>
      </vt:variant>
      <vt:variant>
        <vt:i4>1</vt:i4>
      </vt:variant>
      <vt:variant>
        <vt:lpstr>Titoli diapositive</vt:lpstr>
      </vt:variant>
      <vt:variant>
        <vt:i4>27</vt:i4>
      </vt:variant>
    </vt:vector>
  </HeadingPairs>
  <TitlesOfParts>
    <vt:vector size="28" baseType="lpstr">
      <vt:lpstr>Madison</vt:lpstr>
      <vt:lpstr>Presentazione standard di PowerPoint</vt:lpstr>
      <vt:lpstr> la Route  </vt:lpstr>
      <vt:lpstr> Le Città aderenti </vt:lpstr>
      <vt:lpstr>                      1° Step: Gemellaggio Ascea – Focea  </vt:lpstr>
      <vt:lpstr>      ASCEA e altri 22 Comuni interessati </vt:lpstr>
      <vt:lpstr>      FOCEA e altri 11Comuni della Lega ionica </vt:lpstr>
      <vt:lpstr>I modelli di riferimento: O.T. e F.I.        </vt:lpstr>
      <vt:lpstr>Metodologia   Formazione-Intervento®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Alcune basi per scegliere i temi  e i contributi multidisciplinari   </vt:lpstr>
      <vt:lpstr>Presentazione standard di PowerPoint</vt:lpstr>
      <vt:lpstr>Presentazione standard di PowerPoint</vt:lpstr>
      <vt:lpstr>Presentazione standard di PowerPoint</vt:lpstr>
      <vt:lpstr>Cosa fare ?</vt:lpstr>
      <vt:lpstr>Come pagare i costi</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2021-09-24T17:03:13Z</dcterms:created>
  <dcterms:modified xsi:type="dcterms:W3CDTF">2023-06-25T17:03:01Z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